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2" r:id="rId2"/>
    <p:sldId id="326" r:id="rId3"/>
    <p:sldId id="268" r:id="rId4"/>
    <p:sldId id="269" r:id="rId5"/>
    <p:sldId id="270" r:id="rId6"/>
    <p:sldId id="271" r:id="rId7"/>
    <p:sldId id="327" r:id="rId8"/>
    <p:sldId id="272" r:id="rId9"/>
    <p:sldId id="273" r:id="rId10"/>
    <p:sldId id="274" r:id="rId11"/>
    <p:sldId id="275" r:id="rId12"/>
    <p:sldId id="276" r:id="rId13"/>
    <p:sldId id="277" r:id="rId14"/>
    <p:sldId id="278" r:id="rId15"/>
    <p:sldId id="279" r:id="rId16"/>
    <p:sldId id="280" r:id="rId17"/>
    <p:sldId id="338" r:id="rId18"/>
    <p:sldId id="281" r:id="rId19"/>
    <p:sldId id="328" r:id="rId20"/>
    <p:sldId id="282" r:id="rId21"/>
    <p:sldId id="283" r:id="rId22"/>
    <p:sldId id="284" r:id="rId23"/>
    <p:sldId id="285" r:id="rId24"/>
    <p:sldId id="3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BFB8"/>
    <a:srgbClr val="A2B640"/>
    <a:srgbClr val="000000"/>
    <a:srgbClr val="CA57F6"/>
    <a:srgbClr val="E990FA"/>
    <a:srgbClr val="879882"/>
    <a:srgbClr val="7B866B"/>
    <a:srgbClr val="0001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62"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32FC-9C32-44DE-97AA-BBDDD9AFE0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1DA5A2-BD56-419B-8CCA-5DF180C0FD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D88424-1A5D-4585-9F23-473BCE251C83}"/>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AD9E10D5-B360-4A48-B69D-2C8DC83EA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797E4-814E-4D57-854B-203C343D06A7}"/>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79885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08B5-5987-42EA-8459-B5E6FE5479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EE5A58-6E63-4B34-A4FC-49D1A8D8D1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DD8EB-240B-4A55-A001-EDA4EAF81B49}"/>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33DCB115-32E6-46F2-A871-6F4E76CF2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69B47-4689-4DF6-9422-3FA747E9FC5E}"/>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2598524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2FEBD9-2E07-4B53-8C41-7AA32ACE8A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F1AAC-5824-4ADE-AC4A-DF8DB6E3EF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D3300-310F-4A15-906D-3C8A8736404C}"/>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DF38F736-5899-405A-B01C-0EC08F368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B15A3-5A4F-4901-BAD5-873FBE98B0DF}"/>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6878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D460-57E1-4B7E-80E2-EC838419C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5101FE-5CDA-4A86-AA4D-C81AF1AE1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E4CF6-C0BF-4735-AA11-8B8ABDC44CC5}"/>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E737740A-AA8B-4C55-8ED4-D1EF1A51B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73E17-12F4-4F2D-89E9-5A6D21107592}"/>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314496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0506-7798-4D77-A01C-9A6DBBFAD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0AD7F7-14F2-4185-B183-11CAA5DDD5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D6644-C4CC-49FC-85F4-6E256B6B51B3}"/>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73A932F6-03C9-471E-9363-B320108B6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F6D6A-08A9-44A5-8065-EAC978E78CE4}"/>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997025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72A5E-47CC-4AFC-BCD7-77B943CC8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A05BC-B2B2-46DA-8679-30C9E9039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6F2CDB-A8AF-48C7-9001-1E9F92D29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77A65-CFE4-4F74-A980-5EACDC3267DF}"/>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6" name="Footer Placeholder 5">
            <a:extLst>
              <a:ext uri="{FF2B5EF4-FFF2-40B4-BE49-F238E27FC236}">
                <a16:creationId xmlns:a16="http://schemas.microsoft.com/office/drawing/2014/main" id="{B3EA4E0F-A2B1-4DDB-8B1C-340418CB99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B9AEE-BB27-4C6C-BDDC-76039A867911}"/>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31746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AD8B-0D29-4238-A75E-8AC7F245FC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9AD20-56B1-47EE-A17D-987024D76C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70869A-52F7-4B04-B143-2E505811E5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62342D-8BE5-459E-A0EB-2E9F55110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BEDF5-801A-40DB-85FC-722BB8202B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31A0D-7802-48F5-8493-0F7F822AEFDF}"/>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8" name="Footer Placeholder 7">
            <a:extLst>
              <a:ext uri="{FF2B5EF4-FFF2-40B4-BE49-F238E27FC236}">
                <a16:creationId xmlns:a16="http://schemas.microsoft.com/office/drawing/2014/main" id="{72FA7B3E-CC5E-40A1-A2C8-1ACB530DA8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F539F-A15D-49D7-8732-5C33231804CE}"/>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418972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92AC-B801-47E5-8220-BB2ABADFA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2DE41-341A-4BE3-BD84-2B2124AF4F47}"/>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4" name="Footer Placeholder 3">
            <a:extLst>
              <a:ext uri="{FF2B5EF4-FFF2-40B4-BE49-F238E27FC236}">
                <a16:creationId xmlns:a16="http://schemas.microsoft.com/office/drawing/2014/main" id="{82BA3E77-57E4-445D-9C9A-463898DEB3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2BC08-C280-410C-975B-06F15AB2B08A}"/>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78845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FC33E-47CA-4D5C-AB4D-40FCB2F64634}"/>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3" name="Footer Placeholder 2">
            <a:extLst>
              <a:ext uri="{FF2B5EF4-FFF2-40B4-BE49-F238E27FC236}">
                <a16:creationId xmlns:a16="http://schemas.microsoft.com/office/drawing/2014/main" id="{928A41F4-34C3-442D-87E9-A7B3074255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26B35D-D2D0-4C9B-BA38-DF8943EABD58}"/>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213170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C572-6045-43F1-99A2-5B441012F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FB5159-20CC-4917-A29F-8B63A066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2BC93-50F6-407D-8840-BB4233B75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9EA63-1579-43A8-B8CC-AC30D31FB126}"/>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6" name="Footer Placeholder 5">
            <a:extLst>
              <a:ext uri="{FF2B5EF4-FFF2-40B4-BE49-F238E27FC236}">
                <a16:creationId xmlns:a16="http://schemas.microsoft.com/office/drawing/2014/main" id="{89CD5223-970E-425C-9D84-F8FC4DF32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85DE5-3BDF-4AAE-AC4B-9CCA02099C67}"/>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170445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D6F6-FDE0-45FB-958B-B75C77B5B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97F6CB-0FDA-4681-9085-3C50A94075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5221B4-A579-47E5-939A-F4EF2280A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5AE5B-7338-4EB4-8223-A538BA1C810C}"/>
              </a:ext>
            </a:extLst>
          </p:cNvPr>
          <p:cNvSpPr>
            <a:spLocks noGrp="1"/>
          </p:cNvSpPr>
          <p:nvPr>
            <p:ph type="dt" sz="half" idx="10"/>
          </p:nvPr>
        </p:nvSpPr>
        <p:spPr/>
        <p:txBody>
          <a:bodyPr/>
          <a:lstStyle/>
          <a:p>
            <a:fld id="{46849B2F-53B2-4946-9C2E-F2F9446ABC36}" type="datetimeFigureOut">
              <a:rPr lang="en-US" smtClean="0"/>
              <a:t>12/22/2020</a:t>
            </a:fld>
            <a:endParaRPr lang="en-US"/>
          </a:p>
        </p:txBody>
      </p:sp>
      <p:sp>
        <p:nvSpPr>
          <p:cNvPr id="6" name="Footer Placeholder 5">
            <a:extLst>
              <a:ext uri="{FF2B5EF4-FFF2-40B4-BE49-F238E27FC236}">
                <a16:creationId xmlns:a16="http://schemas.microsoft.com/office/drawing/2014/main" id="{5AFD333C-E216-4276-B25C-2098A8451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9583B-3CF0-40CD-93BE-DD155BCE5DAE}"/>
              </a:ext>
            </a:extLst>
          </p:cNvPr>
          <p:cNvSpPr>
            <a:spLocks noGrp="1"/>
          </p:cNvSpPr>
          <p:nvPr>
            <p:ph type="sldNum" sz="quarter" idx="12"/>
          </p:nvPr>
        </p:nvSpPr>
        <p:spPr/>
        <p:txBody>
          <a:bodyPr/>
          <a:lstStyle/>
          <a:p>
            <a:fld id="{E46B2766-108A-45C5-95B0-0E0969C4AFB7}" type="slidenum">
              <a:rPr lang="en-US" smtClean="0"/>
              <a:t>‹#›</a:t>
            </a:fld>
            <a:endParaRPr lang="en-US"/>
          </a:p>
        </p:txBody>
      </p:sp>
    </p:spTree>
    <p:extLst>
      <p:ext uri="{BB962C8B-B14F-4D97-AF65-F5344CB8AC3E}">
        <p14:creationId xmlns:p14="http://schemas.microsoft.com/office/powerpoint/2010/main" val="377692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CE488-72A1-4BD1-9396-3B01A014F4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71FF9C-26CD-4BAD-817B-5238557DB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AA1A3-52C8-4669-B786-51B4967F5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49B2F-53B2-4946-9C2E-F2F9446ABC36}" type="datetimeFigureOut">
              <a:rPr lang="en-US" smtClean="0"/>
              <a:t>12/22/2020</a:t>
            </a:fld>
            <a:endParaRPr lang="en-US"/>
          </a:p>
        </p:txBody>
      </p:sp>
      <p:sp>
        <p:nvSpPr>
          <p:cNvPr id="5" name="Footer Placeholder 4">
            <a:extLst>
              <a:ext uri="{FF2B5EF4-FFF2-40B4-BE49-F238E27FC236}">
                <a16:creationId xmlns:a16="http://schemas.microsoft.com/office/drawing/2014/main" id="{13633803-4D35-49C2-94E9-7ECCD9253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944463-5C36-4D7E-B066-9757F32537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B2766-108A-45C5-95B0-0E0969C4AFB7}" type="slidenum">
              <a:rPr lang="en-US" smtClean="0"/>
              <a:t>‹#›</a:t>
            </a:fld>
            <a:endParaRPr lang="en-US"/>
          </a:p>
        </p:txBody>
      </p:sp>
    </p:spTree>
    <p:extLst>
      <p:ext uri="{BB962C8B-B14F-4D97-AF65-F5344CB8AC3E}">
        <p14:creationId xmlns:p14="http://schemas.microsoft.com/office/powerpoint/2010/main" val="1985443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r Unto Us a Child Is Born, from Messiah - Mormon Tabernacle Choir">
            <a:hlinkClick r:id="" action="ppaction://media"/>
            <a:extLst>
              <a:ext uri="{FF2B5EF4-FFF2-40B4-BE49-F238E27FC236}">
                <a16:creationId xmlns:a16="http://schemas.microsoft.com/office/drawing/2014/main" id="{552F3531-3DF9-4AB6-A125-8E2D66082685}"/>
              </a:ext>
            </a:extLst>
          </p:cNvPr>
          <p:cNvPicPr>
            <a:picLocks noChangeAspect="1"/>
          </p:cNvPicPr>
          <p:nvPr>
            <a:videoFile r:link="rId1"/>
            <p:extLst>
              <p:ext uri="{DAA4B4D4-6D71-4841-9C94-3DE7FCFB9230}">
                <p14:media xmlns:p14="http://schemas.microsoft.com/office/powerpoint/2010/main" r:embed="rId2">
                  <p14:trim end="16187"/>
                </p14:media>
              </p:ext>
            </p:extLst>
          </p:nvPr>
        </p:nvPicPr>
        <p:blipFill>
          <a:blip r:embed="rId4"/>
          <a:stretch>
            <a:fillRect/>
          </a:stretch>
        </p:blipFill>
        <p:spPr>
          <a:xfrm>
            <a:off x="0" y="-1"/>
            <a:ext cx="12192000" cy="6857999"/>
          </a:xfrm>
          <a:prstGeom prst="rect">
            <a:avLst/>
          </a:prstGeom>
        </p:spPr>
      </p:pic>
      <p:pic>
        <p:nvPicPr>
          <p:cNvPr id="5" name="Picture 4" descr="Calendar&#10;&#10;Description automatically generated with low confidence">
            <a:extLst>
              <a:ext uri="{FF2B5EF4-FFF2-40B4-BE49-F238E27FC236}">
                <a16:creationId xmlns:a16="http://schemas.microsoft.com/office/drawing/2014/main" id="{503A4889-3D9D-494A-AFAE-15EF795A775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760" y="105976"/>
            <a:ext cx="7587064" cy="5624747"/>
          </a:xfrm>
          <a:prstGeom prst="rect">
            <a:avLst/>
          </a:prstGeom>
          <a:effectLst>
            <a:softEdge rad="317500"/>
          </a:effectLst>
        </p:spPr>
      </p:pic>
      <p:pic>
        <p:nvPicPr>
          <p:cNvPr id="7" name="Picture 6">
            <a:extLst>
              <a:ext uri="{FF2B5EF4-FFF2-40B4-BE49-F238E27FC236}">
                <a16:creationId xmlns:a16="http://schemas.microsoft.com/office/drawing/2014/main" id="{6354CD73-736C-4AF4-95D2-9EE3369B43E8}"/>
              </a:ext>
            </a:extLst>
          </p:cNvPr>
          <p:cNvPicPr>
            <a:picLocks noChangeAspect="1"/>
          </p:cNvPicPr>
          <p:nvPr/>
        </p:nvPicPr>
        <p:blipFill>
          <a:blip r:embed="rId6"/>
          <a:stretch>
            <a:fillRect/>
          </a:stretch>
        </p:blipFill>
        <p:spPr>
          <a:xfrm>
            <a:off x="7170694" y="401782"/>
            <a:ext cx="5145338" cy="6040581"/>
          </a:xfrm>
          <a:prstGeom prst="rect">
            <a:avLst/>
          </a:prstGeom>
          <a:effectLst>
            <a:softEdge rad="635000"/>
          </a:effectLst>
        </p:spPr>
      </p:pic>
      <p:sp>
        <p:nvSpPr>
          <p:cNvPr id="2" name="TextBox 1">
            <a:extLst>
              <a:ext uri="{FF2B5EF4-FFF2-40B4-BE49-F238E27FC236}">
                <a16:creationId xmlns:a16="http://schemas.microsoft.com/office/drawing/2014/main" id="{C4B35615-AF18-40FC-899C-D5D07142BE47}"/>
              </a:ext>
            </a:extLst>
          </p:cNvPr>
          <p:cNvSpPr txBox="1"/>
          <p:nvPr/>
        </p:nvSpPr>
        <p:spPr>
          <a:xfrm>
            <a:off x="2417197" y="6146358"/>
            <a:ext cx="2218413" cy="369332"/>
          </a:xfrm>
          <a:prstGeom prst="rect">
            <a:avLst/>
          </a:prstGeom>
          <a:noFill/>
        </p:spPr>
        <p:txBody>
          <a:bodyPr wrap="square" rtlCol="0">
            <a:spAutoFit/>
          </a:bodyPr>
          <a:lstStyle/>
          <a:p>
            <a:r>
              <a:rPr lang="en-US" dirty="0">
                <a:latin typeface="Georgia" panose="02040502050405020303" pitchFamily="18" charset="0"/>
              </a:rPr>
              <a:t>Part 2</a:t>
            </a:r>
          </a:p>
        </p:txBody>
      </p:sp>
      <p:sp>
        <p:nvSpPr>
          <p:cNvPr id="4" name="TextBox 3">
            <a:extLst>
              <a:ext uri="{FF2B5EF4-FFF2-40B4-BE49-F238E27FC236}">
                <a16:creationId xmlns:a16="http://schemas.microsoft.com/office/drawing/2014/main" id="{A64BFDCF-93D6-440C-9F46-DD21712B3A90}"/>
              </a:ext>
            </a:extLst>
          </p:cNvPr>
          <p:cNvSpPr txBox="1"/>
          <p:nvPr/>
        </p:nvSpPr>
        <p:spPr>
          <a:xfrm>
            <a:off x="2417197" y="5730723"/>
            <a:ext cx="2536467" cy="707886"/>
          </a:xfrm>
          <a:prstGeom prst="rect">
            <a:avLst/>
          </a:prstGeom>
          <a:noFill/>
        </p:spPr>
        <p:txBody>
          <a:bodyPr wrap="square" rtlCol="0">
            <a:spAutoFit/>
          </a:bodyPr>
          <a:lstStyle/>
          <a:p>
            <a:r>
              <a:rPr lang="en-US" sz="4000" dirty="0">
                <a:solidFill>
                  <a:schemeClr val="bg1"/>
                </a:solidFill>
                <a:latin typeface="Georgia" panose="02040502050405020303" pitchFamily="18" charset="0"/>
              </a:rPr>
              <a:t>Part 2 of 4</a:t>
            </a:r>
          </a:p>
        </p:txBody>
      </p:sp>
    </p:spTree>
    <p:extLst>
      <p:ext uri="{BB962C8B-B14F-4D97-AF65-F5344CB8AC3E}">
        <p14:creationId xmlns:p14="http://schemas.microsoft.com/office/powerpoint/2010/main" val="277567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0" presetClass="exit" presetSubtype="0" fill="hold" nodeType="withEffect">
                                  <p:stCondLst>
                                    <p:cond delay="5200"/>
                                  </p:stCondLst>
                                  <p:childTnLst>
                                    <p:animEffect transition="out" filter="fade">
                                      <p:cBhvr>
                                        <p:cTn id="8" dur="9800"/>
                                        <p:tgtEl>
                                          <p:spTgt spid="5"/>
                                        </p:tgtEl>
                                      </p:cBhvr>
                                    </p:animEffect>
                                    <p:set>
                                      <p:cBhvr>
                                        <p:cTn id="9" dur="1" fill="hold">
                                          <p:stCondLst>
                                            <p:cond delay="9799"/>
                                          </p:stCondLst>
                                        </p:cTn>
                                        <p:tgtEl>
                                          <p:spTgt spid="5"/>
                                        </p:tgtEl>
                                        <p:attrNameLst>
                                          <p:attrName>style.visibility</p:attrName>
                                        </p:attrNameLst>
                                      </p:cBhvr>
                                      <p:to>
                                        <p:strVal val="hidden"/>
                                      </p:to>
                                    </p:set>
                                  </p:childTnLst>
                                </p:cTn>
                              </p:par>
                              <p:par>
                                <p:cTn id="10" presetID="10" presetClass="exit" presetSubtype="0" fill="hold" nodeType="withEffect">
                                  <p:stCondLst>
                                    <p:cond delay="5200"/>
                                  </p:stCondLst>
                                  <p:childTnLst>
                                    <p:animEffect transition="out" filter="fade">
                                      <p:cBhvr>
                                        <p:cTn id="11" dur="9800"/>
                                        <p:tgtEl>
                                          <p:spTgt spid="7"/>
                                        </p:tgtEl>
                                      </p:cBhvr>
                                    </p:animEffect>
                                    <p:set>
                                      <p:cBhvr>
                                        <p:cTn id="12" dur="1" fill="hold">
                                          <p:stCondLst>
                                            <p:cond delay="97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42EA7-7600-461B-952D-812C67ECBEAD}"/>
              </a:ext>
            </a:extLst>
          </p:cNvPr>
          <p:cNvPicPr>
            <a:picLocks noChangeAspect="1"/>
          </p:cNvPicPr>
          <p:nvPr/>
        </p:nvPicPr>
        <p:blipFill>
          <a:blip r:embed="rId2"/>
          <a:stretch>
            <a:fillRect/>
          </a:stretch>
        </p:blipFill>
        <p:spPr>
          <a:xfrm>
            <a:off x="0" y="-264596"/>
            <a:ext cx="12191999" cy="7714878"/>
          </a:xfrm>
          <a:prstGeom prst="rect">
            <a:avLst/>
          </a:prstGeom>
        </p:spPr>
      </p:pic>
      <p:sp>
        <p:nvSpPr>
          <p:cNvPr id="2" name="TextBox 1">
            <a:extLst>
              <a:ext uri="{FF2B5EF4-FFF2-40B4-BE49-F238E27FC236}">
                <a16:creationId xmlns:a16="http://schemas.microsoft.com/office/drawing/2014/main" id="{D6B23347-BF9C-458D-B5E1-EA6A66D9F351}"/>
              </a:ext>
            </a:extLst>
          </p:cNvPr>
          <p:cNvSpPr txBox="1"/>
          <p:nvPr/>
        </p:nvSpPr>
        <p:spPr>
          <a:xfrm>
            <a:off x="180870" y="-90435"/>
            <a:ext cx="11806813" cy="6247864"/>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[Sec 85:4a-b] </a:t>
            </a:r>
          </a:p>
          <a:p>
            <a:pPr algn="just"/>
            <a:r>
              <a:rPr lang="en-US" sz="4000" i="1" dirty="0">
                <a:solidFill>
                  <a:schemeClr val="bg1"/>
                </a:solidFill>
                <a:effectLst>
                  <a:outerShdw blurRad="38100" dist="38100" dir="2700000" algn="tl">
                    <a:srgbClr val="000000">
                      <a:alpha val="43137"/>
                    </a:srgbClr>
                  </a:outerShdw>
                </a:effectLst>
              </a:rPr>
              <a:t>Now, verily I say unto you, that </a:t>
            </a:r>
            <a:r>
              <a:rPr lang="en-US" sz="4000" i="1" dirty="0">
                <a:solidFill>
                  <a:srgbClr val="FFC000"/>
                </a:solidFill>
                <a:effectLst>
                  <a:outerShdw blurRad="38100" dist="38100" dir="2700000" algn="tl">
                    <a:srgbClr val="000000">
                      <a:alpha val="43137"/>
                    </a:srgbClr>
                  </a:outerShdw>
                </a:effectLst>
              </a:rPr>
              <a:t>through the redemption which is made for you</a:t>
            </a:r>
            <a:r>
              <a:rPr lang="en-US" sz="4000" i="1" dirty="0">
                <a:solidFill>
                  <a:schemeClr val="bg1"/>
                </a:solidFill>
                <a:effectLst>
                  <a:outerShdw blurRad="38100" dist="38100" dir="2700000" algn="tl">
                    <a:srgbClr val="000000">
                      <a:alpha val="43137"/>
                    </a:srgbClr>
                  </a:outerShdw>
                </a:effectLst>
              </a:rPr>
              <a:t>, is brought to pass the resurrection from the dead. And the spirit and the body is the soul of man.</a:t>
            </a:r>
          </a:p>
          <a:p>
            <a:endParaRPr lang="en-US" sz="4000" dirty="0">
              <a:solidFill>
                <a:schemeClr val="bg1"/>
              </a:solidFill>
              <a:effectLst>
                <a:outerShdw blurRad="38100" dist="38100" dir="2700000" algn="tl">
                  <a:srgbClr val="000000">
                    <a:alpha val="43137"/>
                  </a:srgbClr>
                </a:outerShdw>
              </a:effectLst>
            </a:endParaRPr>
          </a:p>
          <a:p>
            <a:pPr algn="just"/>
            <a:r>
              <a:rPr lang="en-US" sz="4000" i="1" dirty="0">
                <a:solidFill>
                  <a:schemeClr val="bg1"/>
                </a:solidFill>
                <a:effectLst>
                  <a:outerShdw blurRad="38100" dist="38100" dir="2700000" algn="tl">
                    <a:srgbClr val="000000">
                      <a:alpha val="43137"/>
                    </a:srgbClr>
                  </a:outerShdw>
                </a:effectLst>
              </a:rPr>
              <a:t>And the resurrection from the dead is the redemption of the soul; and the redemption of the soul is </a:t>
            </a:r>
            <a:r>
              <a:rPr lang="en-US" sz="4000" i="1" dirty="0">
                <a:solidFill>
                  <a:srgbClr val="FFC000"/>
                </a:solidFill>
                <a:effectLst>
                  <a:outerShdw blurRad="38100" dist="38100" dir="2700000" algn="tl">
                    <a:srgbClr val="000000">
                      <a:alpha val="43137"/>
                    </a:srgbClr>
                  </a:outerShdw>
                </a:effectLst>
              </a:rPr>
              <a:t>through him who quickeneth all things, in whose bosom it is decreed, that the poor and the meek of the earth shall inherit it.</a:t>
            </a:r>
          </a:p>
        </p:txBody>
      </p:sp>
    </p:spTree>
    <p:extLst>
      <p:ext uri="{BB962C8B-B14F-4D97-AF65-F5344CB8AC3E}">
        <p14:creationId xmlns:p14="http://schemas.microsoft.com/office/powerpoint/2010/main" val="37584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t in space&#10;&#10;Description automatically generated with low confidence">
            <a:extLst>
              <a:ext uri="{FF2B5EF4-FFF2-40B4-BE49-F238E27FC236}">
                <a16:creationId xmlns:a16="http://schemas.microsoft.com/office/drawing/2014/main" id="{D2E6C9CC-55EF-4AC1-A2D4-09845302C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68733"/>
          </a:xfrm>
          <a:prstGeom prst="rect">
            <a:avLst/>
          </a:prstGeom>
        </p:spPr>
      </p:pic>
      <p:sp>
        <p:nvSpPr>
          <p:cNvPr id="2" name="TextBox 1">
            <a:extLst>
              <a:ext uri="{FF2B5EF4-FFF2-40B4-BE49-F238E27FC236}">
                <a16:creationId xmlns:a16="http://schemas.microsoft.com/office/drawing/2014/main" id="{01CF4C6A-1CBB-416E-A59D-F6A1A31A8E1C}"/>
              </a:ext>
            </a:extLst>
          </p:cNvPr>
          <p:cNvSpPr txBox="1"/>
          <p:nvPr/>
        </p:nvSpPr>
        <p:spPr>
          <a:xfrm>
            <a:off x="478972" y="522514"/>
            <a:ext cx="11234056" cy="5632311"/>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[Sec 85:4c-d] </a:t>
            </a:r>
          </a:p>
          <a:p>
            <a:pPr algn="just"/>
            <a:r>
              <a:rPr lang="en-US" sz="3600" i="1" dirty="0">
                <a:solidFill>
                  <a:schemeClr val="bg1"/>
                </a:solidFill>
                <a:effectLst>
                  <a:outerShdw blurRad="38100" dist="38100" dir="2700000" algn="tl">
                    <a:srgbClr val="000000">
                      <a:alpha val="43137"/>
                    </a:srgbClr>
                  </a:outerShdw>
                </a:effectLst>
              </a:rPr>
              <a:t>Therefore, it [the earth] must needs be </a:t>
            </a:r>
            <a:r>
              <a:rPr lang="en-US" sz="3600" b="1" i="1" dirty="0">
                <a:solidFill>
                  <a:srgbClr val="FFC000"/>
                </a:solidFill>
                <a:effectLst>
                  <a:outerShdw blurRad="38100" dist="38100" dir="2700000" algn="tl">
                    <a:srgbClr val="000000">
                      <a:alpha val="43137"/>
                    </a:srgbClr>
                  </a:outerShdw>
                </a:effectLst>
              </a:rPr>
              <a:t>sanctified from all unrighteousness</a:t>
            </a:r>
            <a:r>
              <a:rPr lang="en-US" sz="3600" i="1" dirty="0">
                <a:solidFill>
                  <a:schemeClr val="bg1"/>
                </a:solidFill>
                <a:effectLst>
                  <a:outerShdw blurRad="38100" dist="38100" dir="2700000" algn="tl">
                    <a:srgbClr val="000000">
                      <a:alpha val="43137"/>
                    </a:srgbClr>
                  </a:outerShdw>
                </a:effectLst>
              </a:rPr>
              <a:t>, that it may be </a:t>
            </a:r>
            <a:r>
              <a:rPr lang="en-US" sz="3600" b="1" i="1" dirty="0">
                <a:solidFill>
                  <a:srgbClr val="FFC000"/>
                </a:solidFill>
                <a:effectLst>
                  <a:outerShdw blurRad="38100" dist="38100" dir="2700000" algn="tl">
                    <a:srgbClr val="000000">
                      <a:alpha val="43137"/>
                    </a:srgbClr>
                  </a:outerShdw>
                </a:effectLst>
              </a:rPr>
              <a:t>prepared for the celestial glory</a:t>
            </a:r>
            <a:r>
              <a:rPr lang="en-US" sz="3600" i="1" dirty="0">
                <a:solidFill>
                  <a:schemeClr val="bg1"/>
                </a:solidFill>
                <a:effectLst>
                  <a:outerShdw blurRad="38100" dist="38100" dir="2700000" algn="tl">
                    <a:srgbClr val="000000">
                      <a:alpha val="43137"/>
                    </a:srgbClr>
                  </a:outerShdw>
                </a:effectLst>
              </a:rPr>
              <a:t>; for after it hath filled the measure of its creation, </a:t>
            </a:r>
            <a:r>
              <a:rPr lang="en-US" sz="3600" b="1" i="1" dirty="0">
                <a:solidFill>
                  <a:srgbClr val="FFC000"/>
                </a:solidFill>
                <a:effectLst>
                  <a:outerShdw blurRad="38100" dist="38100" dir="2700000" algn="tl">
                    <a:srgbClr val="000000">
                      <a:alpha val="43137"/>
                    </a:srgbClr>
                  </a:outerShdw>
                </a:effectLst>
              </a:rPr>
              <a:t>it shall be crowned with glory, even with the presence of God the Father;</a:t>
            </a:r>
          </a:p>
          <a:p>
            <a:endParaRPr lang="en-US" sz="3600" dirty="0">
              <a:solidFill>
                <a:schemeClr val="bg1"/>
              </a:solidFill>
              <a:effectLst>
                <a:outerShdw blurRad="38100" dist="38100" dir="2700000" algn="tl">
                  <a:srgbClr val="000000">
                    <a:alpha val="43137"/>
                  </a:srgbClr>
                </a:outerShdw>
              </a:effectLst>
            </a:endParaRPr>
          </a:p>
          <a:p>
            <a:pPr algn="just"/>
            <a:r>
              <a:rPr lang="en-US" sz="3600" i="1" dirty="0">
                <a:solidFill>
                  <a:schemeClr val="bg1"/>
                </a:solidFill>
                <a:effectLst>
                  <a:outerShdw blurRad="38100" dist="38100" dir="2700000" algn="tl">
                    <a:srgbClr val="000000">
                      <a:alpha val="43137"/>
                    </a:srgbClr>
                  </a:outerShdw>
                </a:effectLst>
              </a:rPr>
              <a:t>that </a:t>
            </a:r>
            <a:r>
              <a:rPr lang="en-US" sz="3600" b="1" i="1" dirty="0">
                <a:solidFill>
                  <a:srgbClr val="FFC000"/>
                </a:solidFill>
                <a:effectLst>
                  <a:outerShdw blurRad="38100" dist="38100" dir="2700000" algn="tl">
                    <a:srgbClr val="000000">
                      <a:alpha val="43137"/>
                    </a:srgbClr>
                  </a:outerShdw>
                </a:effectLst>
              </a:rPr>
              <a:t>bodies who are of the celestial kingdom may possess it </a:t>
            </a:r>
            <a:r>
              <a:rPr lang="en-US" sz="3600" i="1" dirty="0">
                <a:solidFill>
                  <a:schemeClr val="bg1"/>
                </a:solidFill>
                <a:effectLst>
                  <a:outerShdw blurRad="38100" dist="38100" dir="2700000" algn="tl">
                    <a:srgbClr val="000000">
                      <a:alpha val="43137"/>
                    </a:srgbClr>
                  </a:outerShdw>
                </a:effectLst>
              </a:rPr>
              <a:t>for ever and ever; for, for this intent was it made and created; and </a:t>
            </a:r>
            <a:r>
              <a:rPr lang="en-US" sz="3600" b="1" i="1" dirty="0">
                <a:solidFill>
                  <a:srgbClr val="FFC000"/>
                </a:solidFill>
                <a:effectLst>
                  <a:outerShdw blurRad="38100" dist="38100" dir="2700000" algn="tl">
                    <a:srgbClr val="000000">
                      <a:alpha val="43137"/>
                    </a:srgbClr>
                  </a:outerShdw>
                </a:effectLst>
              </a:rPr>
              <a:t>for this intent are they sanctified.</a:t>
            </a:r>
          </a:p>
        </p:txBody>
      </p:sp>
    </p:spTree>
    <p:extLst>
      <p:ext uri="{BB962C8B-B14F-4D97-AF65-F5344CB8AC3E}">
        <p14:creationId xmlns:p14="http://schemas.microsoft.com/office/powerpoint/2010/main" val="191511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12426-2DE6-4257-BAD1-BC2B9D733CB1}"/>
              </a:ext>
            </a:extLst>
          </p:cNvPr>
          <p:cNvPicPr>
            <a:picLocks noChangeAspect="1"/>
          </p:cNvPicPr>
          <p:nvPr/>
        </p:nvPicPr>
        <p:blipFill>
          <a:blip r:embed="rId2"/>
          <a:stretch>
            <a:fillRect/>
          </a:stretch>
        </p:blipFill>
        <p:spPr>
          <a:xfrm>
            <a:off x="100484" y="0"/>
            <a:ext cx="12089221" cy="6802748"/>
          </a:xfrm>
          <a:prstGeom prst="rect">
            <a:avLst/>
          </a:prstGeom>
        </p:spPr>
      </p:pic>
      <p:sp>
        <p:nvSpPr>
          <p:cNvPr id="2" name="TextBox 1">
            <a:extLst>
              <a:ext uri="{FF2B5EF4-FFF2-40B4-BE49-F238E27FC236}">
                <a16:creationId xmlns:a16="http://schemas.microsoft.com/office/drawing/2014/main" id="{02393B3F-1AA5-49E9-A12B-D052752126E2}"/>
              </a:ext>
            </a:extLst>
          </p:cNvPr>
          <p:cNvSpPr txBox="1"/>
          <p:nvPr/>
        </p:nvSpPr>
        <p:spPr>
          <a:xfrm>
            <a:off x="232787" y="231112"/>
            <a:ext cx="11726426" cy="6124754"/>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[Genesis 7:22-25] </a:t>
            </a:r>
          </a:p>
          <a:p>
            <a:pPr algn="just"/>
            <a:r>
              <a:rPr lang="en-US" sz="3200" i="1" dirty="0">
                <a:solidFill>
                  <a:schemeClr val="bg1"/>
                </a:solidFill>
                <a:effectLst>
                  <a:outerShdw blurRad="38100" dist="38100" dir="2700000" algn="tl">
                    <a:srgbClr val="000000">
                      <a:alpha val="43137"/>
                    </a:srgbClr>
                  </a:outerShdw>
                </a:effectLst>
              </a:rPr>
              <a:t>And the Lord blessed the land, and they were blessed upon the mountains, and upon the high places, and did flourish.</a:t>
            </a:r>
          </a:p>
          <a:p>
            <a:pPr algn="just"/>
            <a:endParaRPr lang="en-US" sz="20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And the Lord called his people, Zion, because they were of one heart and of one mind, and </a:t>
            </a:r>
            <a:r>
              <a:rPr lang="en-US" sz="3200" b="1" i="1" dirty="0">
                <a:solidFill>
                  <a:srgbClr val="FFC000"/>
                </a:solidFill>
                <a:effectLst>
                  <a:outerShdw blurRad="38100" dist="38100" dir="2700000" algn="tl">
                    <a:srgbClr val="000000">
                      <a:alpha val="43137"/>
                    </a:srgbClr>
                  </a:outerShdw>
                </a:effectLst>
              </a:rPr>
              <a:t>dwelt in righteousness</a:t>
            </a:r>
            <a:r>
              <a:rPr lang="en-US" sz="3200" i="1" dirty="0">
                <a:solidFill>
                  <a:schemeClr val="bg1"/>
                </a:solidFill>
                <a:effectLst>
                  <a:outerShdw blurRad="38100" dist="38100" dir="2700000" algn="tl">
                    <a:srgbClr val="000000">
                      <a:alpha val="43137"/>
                    </a:srgbClr>
                  </a:outerShdw>
                </a:effectLst>
              </a:rPr>
              <a:t>; and there were no poor among them.</a:t>
            </a:r>
          </a:p>
          <a:p>
            <a:pPr algn="just"/>
            <a:endParaRPr lang="en-US" sz="20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And Enoch continued his </a:t>
            </a:r>
            <a:r>
              <a:rPr lang="en-US" sz="3200" b="1" i="1" dirty="0">
                <a:solidFill>
                  <a:srgbClr val="FFC000"/>
                </a:solidFill>
                <a:effectLst>
                  <a:outerShdw blurRad="38100" dist="38100" dir="2700000" algn="tl">
                    <a:srgbClr val="000000">
                      <a:alpha val="43137"/>
                    </a:srgbClr>
                  </a:outerShdw>
                </a:effectLst>
              </a:rPr>
              <a:t>preaching in righteousness</a:t>
            </a:r>
            <a:r>
              <a:rPr lang="en-US" sz="3200" i="1" dirty="0">
                <a:solidFill>
                  <a:schemeClr val="bg1"/>
                </a:solidFill>
                <a:effectLst>
                  <a:outerShdw blurRad="38100" dist="38100" dir="2700000" algn="tl">
                    <a:srgbClr val="000000">
                      <a:alpha val="43137"/>
                    </a:srgbClr>
                  </a:outerShdw>
                </a:effectLst>
              </a:rPr>
              <a:t> unto the people of God.</a:t>
            </a:r>
          </a:p>
          <a:p>
            <a:pPr algn="just"/>
            <a:endParaRPr lang="en-US" sz="20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And it came to pass in his days, that </a:t>
            </a:r>
            <a:r>
              <a:rPr lang="en-US" sz="3200" b="1" i="1" dirty="0">
                <a:solidFill>
                  <a:srgbClr val="FFC000"/>
                </a:solidFill>
                <a:effectLst>
                  <a:outerShdw blurRad="38100" dist="38100" dir="2700000" algn="tl">
                    <a:srgbClr val="000000">
                      <a:alpha val="43137"/>
                    </a:srgbClr>
                  </a:outerShdw>
                </a:effectLst>
              </a:rPr>
              <a:t>he built a city that</a:t>
            </a:r>
            <a:r>
              <a:rPr lang="en-US" sz="3200" b="1" dirty="0">
                <a:solidFill>
                  <a:srgbClr val="FFC000"/>
                </a:solidFill>
                <a:effectLst>
                  <a:outerShdw blurRad="38100" dist="38100" dir="2700000" algn="tl">
                    <a:srgbClr val="000000">
                      <a:alpha val="43137"/>
                    </a:srgbClr>
                  </a:outerShdw>
                </a:effectLst>
              </a:rPr>
              <a:t> was called the city of Holiness, even Zion.</a:t>
            </a:r>
          </a:p>
        </p:txBody>
      </p:sp>
    </p:spTree>
    <p:extLst>
      <p:ext uri="{BB962C8B-B14F-4D97-AF65-F5344CB8AC3E}">
        <p14:creationId xmlns:p14="http://schemas.microsoft.com/office/powerpoint/2010/main" val="374585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21A31-B3FE-4C99-99D6-F41FFF57F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56" y="0"/>
            <a:ext cx="12254456" cy="6858000"/>
          </a:xfrm>
          <a:prstGeom prst="rect">
            <a:avLst/>
          </a:prstGeom>
        </p:spPr>
      </p:pic>
      <p:sp>
        <p:nvSpPr>
          <p:cNvPr id="2" name="TextBox 1">
            <a:extLst>
              <a:ext uri="{FF2B5EF4-FFF2-40B4-BE49-F238E27FC236}">
                <a16:creationId xmlns:a16="http://schemas.microsoft.com/office/drawing/2014/main" id="{359E4AB5-B500-4924-B046-0AB4D4074D01}"/>
              </a:ext>
            </a:extLst>
          </p:cNvPr>
          <p:cNvSpPr txBox="1"/>
          <p:nvPr/>
        </p:nvSpPr>
        <p:spPr>
          <a:xfrm>
            <a:off x="251209" y="582804"/>
            <a:ext cx="11635991" cy="5632311"/>
          </a:xfrm>
          <a:prstGeom prst="rect">
            <a:avLst/>
          </a:prstGeom>
          <a:noFill/>
        </p:spPr>
        <p:txBody>
          <a:bodyPr wrap="square" rtlCol="0">
            <a:spAutoFit/>
          </a:bodyPr>
          <a:lstStyle/>
          <a:p>
            <a:pPr algn="just"/>
            <a:r>
              <a:rPr lang="en-US" sz="3200" dirty="0"/>
              <a:t>[Genesis 7:26-27] </a:t>
            </a:r>
          </a:p>
          <a:p>
            <a:pPr algn="just"/>
            <a:r>
              <a:rPr lang="en-US" sz="4000" i="1" dirty="0"/>
              <a:t>And it came to pass, that Enoch talked with the Lord, and he said unto the Lord, Surely, </a:t>
            </a:r>
            <a:r>
              <a:rPr lang="en-US" sz="4000" b="1" i="1" dirty="0"/>
              <a:t>Zion shall dwell in safety forever</a:t>
            </a:r>
            <a:r>
              <a:rPr lang="en-US" sz="4000" i="1" dirty="0"/>
              <a:t>. But the Lord said unto Enoch, </a:t>
            </a:r>
            <a:r>
              <a:rPr lang="en-US" sz="4000" b="1" i="1" dirty="0"/>
              <a:t>Zion have I blessed</a:t>
            </a:r>
            <a:r>
              <a:rPr lang="en-US" sz="4000" i="1" dirty="0"/>
              <a:t>, but the residue of the people have I cursed.</a:t>
            </a:r>
          </a:p>
          <a:p>
            <a:pPr algn="just"/>
            <a:endParaRPr lang="en-US" sz="4000" i="1" dirty="0"/>
          </a:p>
          <a:p>
            <a:pPr algn="just"/>
            <a:r>
              <a:rPr lang="en-US" sz="4000" i="1" dirty="0"/>
              <a:t>And it came to pass, that the Lord showed unto Enoch all the inhabitants of the earth, and he beheld, and lo! </a:t>
            </a:r>
            <a:r>
              <a:rPr lang="en-US" sz="4000" b="1" i="1" dirty="0"/>
              <a:t>Zion in process of time was taken up into heaven.</a:t>
            </a:r>
          </a:p>
        </p:txBody>
      </p:sp>
    </p:spTree>
    <p:extLst>
      <p:ext uri="{BB962C8B-B14F-4D97-AF65-F5344CB8AC3E}">
        <p14:creationId xmlns:p14="http://schemas.microsoft.com/office/powerpoint/2010/main" val="20970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B197CFDD-6F41-46E8-B6C3-8007F5881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635" y="408778"/>
            <a:ext cx="8216308" cy="5351631"/>
          </a:xfrm>
          <a:prstGeom prst="rect">
            <a:avLst/>
          </a:prstGeom>
          <a:effectLst>
            <a:softEdge rad="635000"/>
          </a:effectLst>
        </p:spPr>
      </p:pic>
      <p:sp>
        <p:nvSpPr>
          <p:cNvPr id="2" name="TextBox 1">
            <a:extLst>
              <a:ext uri="{FF2B5EF4-FFF2-40B4-BE49-F238E27FC236}">
                <a16:creationId xmlns:a16="http://schemas.microsoft.com/office/drawing/2014/main" id="{DF323717-8E40-4449-B69E-9229F798B0F0}"/>
              </a:ext>
            </a:extLst>
          </p:cNvPr>
          <p:cNvSpPr txBox="1"/>
          <p:nvPr/>
        </p:nvSpPr>
        <p:spPr>
          <a:xfrm>
            <a:off x="227763" y="251209"/>
            <a:ext cx="5037573" cy="5509200"/>
          </a:xfrm>
          <a:prstGeom prst="rect">
            <a:avLst/>
          </a:prstGeom>
          <a:noFill/>
        </p:spPr>
        <p:txBody>
          <a:bodyPr wrap="square" rtlCol="0">
            <a:spAutoFit/>
          </a:bodyPr>
          <a:lstStyle/>
          <a:p>
            <a:pPr algn="just"/>
            <a:r>
              <a:rPr lang="en-US" sz="3200" i="1" dirty="0">
                <a:solidFill>
                  <a:schemeClr val="bg1"/>
                </a:solidFill>
              </a:rPr>
              <a:t>[Genesis 7:54] </a:t>
            </a:r>
          </a:p>
          <a:p>
            <a:pPr algn="just"/>
            <a:r>
              <a:rPr lang="en-US" sz="3200" i="1" dirty="0">
                <a:solidFill>
                  <a:schemeClr val="bg1"/>
                </a:solidFill>
              </a:rPr>
              <a:t>And, behold, </a:t>
            </a:r>
            <a:r>
              <a:rPr lang="en-US" sz="3200" b="1" i="1" dirty="0">
                <a:solidFill>
                  <a:srgbClr val="FFC000"/>
                </a:solidFill>
              </a:rPr>
              <a:t>Enoch saw the day of the coming of the Son of Man, even in the flesh;</a:t>
            </a:r>
            <a:r>
              <a:rPr lang="en-US" sz="3200" i="1" dirty="0">
                <a:solidFill>
                  <a:schemeClr val="bg1"/>
                </a:solidFill>
              </a:rPr>
              <a:t> and his soul rejoiced, saying, The righteous is lifted up; and the Lamb is slain from the foundation of the world; and through faith I am in the bosom of the Father; and behold, </a:t>
            </a:r>
            <a:r>
              <a:rPr lang="en-US" sz="3200" b="1" i="1" dirty="0">
                <a:solidFill>
                  <a:srgbClr val="FFC000"/>
                </a:solidFill>
              </a:rPr>
              <a:t>Zion is with me</a:t>
            </a:r>
            <a:r>
              <a:rPr lang="en-US" sz="3200" i="1" dirty="0">
                <a:solidFill>
                  <a:schemeClr val="bg1"/>
                </a:solidFill>
              </a:rPr>
              <a:t>!</a:t>
            </a:r>
          </a:p>
        </p:txBody>
      </p:sp>
    </p:spTree>
    <p:extLst>
      <p:ext uri="{BB962C8B-B14F-4D97-AF65-F5344CB8AC3E}">
        <p14:creationId xmlns:p14="http://schemas.microsoft.com/office/powerpoint/2010/main" val="3199409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ky, nature, cloud&#10;&#10;Description automatically generated">
            <a:extLst>
              <a:ext uri="{FF2B5EF4-FFF2-40B4-BE49-F238E27FC236}">
                <a16:creationId xmlns:a16="http://schemas.microsoft.com/office/drawing/2014/main" id="{966643E8-D5A7-491A-96CA-11E0570E6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B0FF8E6-2395-4A10-9B3E-EF95115F8FC0}"/>
              </a:ext>
            </a:extLst>
          </p:cNvPr>
          <p:cNvSpPr txBox="1"/>
          <p:nvPr/>
        </p:nvSpPr>
        <p:spPr>
          <a:xfrm>
            <a:off x="182545" y="190919"/>
            <a:ext cx="11826910" cy="6186309"/>
          </a:xfrm>
          <a:prstGeom prst="rect">
            <a:avLst/>
          </a:prstGeom>
          <a:noFill/>
        </p:spPr>
        <p:txBody>
          <a:bodyPr wrap="square" rtlCol="0">
            <a:spAutoFit/>
          </a:bodyPr>
          <a:lstStyle/>
          <a:p>
            <a:r>
              <a:rPr lang="en-US" sz="3200" dirty="0"/>
              <a:t>Genesis 7:70-72] </a:t>
            </a:r>
          </a:p>
          <a:p>
            <a:pPr algn="just"/>
            <a:r>
              <a:rPr lang="en-US" sz="2800" i="1" dirty="0"/>
              <a:t>And righteousness and truth will I cause to sweep the earth as with a flood, to </a:t>
            </a:r>
            <a:r>
              <a:rPr lang="en-US" sz="2800" b="1" i="1" dirty="0"/>
              <a:t>gather out mine own elect </a:t>
            </a:r>
            <a:r>
              <a:rPr lang="en-US" sz="2800" i="1" dirty="0"/>
              <a:t>from the four quarters of the earth, </a:t>
            </a:r>
            <a:r>
              <a:rPr lang="en-US" sz="2800" b="1" i="1" dirty="0"/>
              <a:t>unto a place which I shall prepare; an holy city</a:t>
            </a:r>
            <a:r>
              <a:rPr lang="en-US" sz="2800" i="1" dirty="0"/>
              <a:t>, that my people may gird up their loins, and be looking forth for the time of my coming; for there shall be my tabernacle, and </a:t>
            </a:r>
            <a:r>
              <a:rPr lang="en-US" sz="2800" b="1" i="1" dirty="0"/>
              <a:t>it shall be called Zion; a New Jerusalem</a:t>
            </a:r>
            <a:r>
              <a:rPr lang="en-US" sz="2800" i="1" dirty="0"/>
              <a:t>.</a:t>
            </a:r>
          </a:p>
          <a:p>
            <a:pPr algn="just"/>
            <a:endParaRPr lang="en-US" sz="2800" i="1" dirty="0"/>
          </a:p>
          <a:p>
            <a:pPr algn="just"/>
            <a:r>
              <a:rPr lang="en-US" sz="2800" i="1" dirty="0"/>
              <a:t>And the Lord said unto Enoch, Then shalt thou and all thy city meet them there; and we will receive them into our bosom; and they shall see us, and we will fall upon their necks, and they shall fall upon our necks, and we will kiss each other;</a:t>
            </a:r>
          </a:p>
          <a:p>
            <a:pPr algn="just"/>
            <a:endParaRPr lang="en-US" sz="2800" i="1" dirty="0"/>
          </a:p>
          <a:p>
            <a:pPr algn="just"/>
            <a:r>
              <a:rPr lang="en-US" sz="2800" i="1" dirty="0"/>
              <a:t>And </a:t>
            </a:r>
            <a:r>
              <a:rPr lang="en-US" sz="2800" b="1" i="1" dirty="0"/>
              <a:t>there shall be mine abode, and it shall be Zion</a:t>
            </a:r>
            <a:r>
              <a:rPr lang="en-US" sz="2800" i="1" dirty="0"/>
              <a:t>, which shall come forth out of all the creations which I have made; and for the space of a thousand years shall the earth rest.</a:t>
            </a:r>
          </a:p>
        </p:txBody>
      </p:sp>
    </p:spTree>
    <p:extLst>
      <p:ext uri="{BB962C8B-B14F-4D97-AF65-F5344CB8AC3E}">
        <p14:creationId xmlns:p14="http://schemas.microsoft.com/office/powerpoint/2010/main" val="23175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ancing on a stage&#10;&#10;Description automatically generated with low confidence">
            <a:extLst>
              <a:ext uri="{FF2B5EF4-FFF2-40B4-BE49-F238E27FC236}">
                <a16:creationId xmlns:a16="http://schemas.microsoft.com/office/drawing/2014/main" id="{7938201B-5365-40AD-BB1F-23ED8C7D8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705" y="148471"/>
            <a:ext cx="5724939" cy="6858000"/>
          </a:xfrm>
          <a:prstGeom prst="rect">
            <a:avLst/>
          </a:prstGeom>
          <a:effectLst>
            <a:softEdge rad="635000"/>
          </a:effectLst>
        </p:spPr>
      </p:pic>
      <p:sp>
        <p:nvSpPr>
          <p:cNvPr id="2" name="TextBox 1">
            <a:extLst>
              <a:ext uri="{FF2B5EF4-FFF2-40B4-BE49-F238E27FC236}">
                <a16:creationId xmlns:a16="http://schemas.microsoft.com/office/drawing/2014/main" id="{BA4C9179-FFD2-4562-972C-7F89EA08A672}"/>
              </a:ext>
            </a:extLst>
          </p:cNvPr>
          <p:cNvSpPr txBox="1"/>
          <p:nvPr/>
        </p:nvSpPr>
        <p:spPr>
          <a:xfrm>
            <a:off x="212689" y="0"/>
            <a:ext cx="10262717" cy="2062103"/>
          </a:xfrm>
          <a:prstGeom prst="rect">
            <a:avLst/>
          </a:prstGeom>
          <a:noFill/>
        </p:spPr>
        <p:txBody>
          <a:bodyPr wrap="square" rtlCol="0">
            <a:spAutoFit/>
          </a:bodyPr>
          <a:lstStyle/>
          <a:p>
            <a:r>
              <a:rPr lang="en-US" sz="3200" dirty="0">
                <a:solidFill>
                  <a:schemeClr val="bg1"/>
                </a:solidFill>
              </a:rPr>
              <a:t>[Genesis 7:73] </a:t>
            </a:r>
          </a:p>
          <a:p>
            <a:r>
              <a:rPr lang="en-US" sz="3200" i="1" dirty="0">
                <a:solidFill>
                  <a:schemeClr val="bg1"/>
                </a:solidFill>
              </a:rPr>
              <a:t>And it came to pass, that Enoch saw </a:t>
            </a:r>
            <a:r>
              <a:rPr lang="en-US" sz="3200" i="1" dirty="0">
                <a:solidFill>
                  <a:schemeClr val="bg1"/>
                </a:solidFill>
                <a:effectLst>
                  <a:outerShdw blurRad="38100" dist="38100" dir="2700000" algn="tl">
                    <a:srgbClr val="000000">
                      <a:alpha val="43137"/>
                    </a:srgbClr>
                  </a:outerShdw>
                </a:effectLst>
              </a:rPr>
              <a:t>the day of the </a:t>
            </a:r>
            <a:r>
              <a:rPr lang="en-US" sz="3200" i="1" dirty="0">
                <a:solidFill>
                  <a:srgbClr val="FFC000"/>
                </a:solidFill>
                <a:effectLst>
                  <a:outerShdw blurRad="38100" dist="38100" dir="2700000" algn="tl">
                    <a:srgbClr val="000000">
                      <a:alpha val="43137"/>
                    </a:srgbClr>
                  </a:outerShdw>
                </a:effectLst>
              </a:rPr>
              <a:t>coming of the Son </a:t>
            </a:r>
            <a:r>
              <a:rPr lang="en-US" sz="3200" i="1" dirty="0">
                <a:solidFill>
                  <a:srgbClr val="FFC000"/>
                </a:solidFill>
              </a:rPr>
              <a:t>of Man, in the last days, to dwell on </a:t>
            </a:r>
            <a:r>
              <a:rPr lang="en-US" sz="3200" i="1" dirty="0">
                <a:solidFill>
                  <a:srgbClr val="FFC000"/>
                </a:solidFill>
                <a:effectLst>
                  <a:outerShdw blurRad="38100" dist="38100" dir="2700000" algn="tl">
                    <a:srgbClr val="000000">
                      <a:alpha val="43137"/>
                    </a:srgbClr>
                  </a:outerShdw>
                </a:effectLst>
              </a:rPr>
              <a:t>the earth</a:t>
            </a:r>
            <a:r>
              <a:rPr lang="en-US" sz="3200" i="1" dirty="0">
                <a:solidFill>
                  <a:schemeClr val="bg1"/>
                </a:solidFill>
                <a:effectLst>
                  <a:outerShdw blurRad="38100" dist="38100" dir="2700000" algn="tl">
                    <a:srgbClr val="000000">
                      <a:alpha val="43137"/>
                    </a:srgbClr>
                  </a:outerShdw>
                </a:effectLst>
              </a:rPr>
              <a:t>, in righteousness, for </a:t>
            </a:r>
            <a:r>
              <a:rPr lang="en-US" sz="3200" i="1" dirty="0">
                <a:solidFill>
                  <a:schemeClr val="bg1"/>
                </a:solidFill>
              </a:rPr>
              <a:t>the space of a thousand years.</a:t>
            </a:r>
          </a:p>
        </p:txBody>
      </p:sp>
      <p:sp>
        <p:nvSpPr>
          <p:cNvPr id="3" name="TextBox 2">
            <a:extLst>
              <a:ext uri="{FF2B5EF4-FFF2-40B4-BE49-F238E27FC236}">
                <a16:creationId xmlns:a16="http://schemas.microsoft.com/office/drawing/2014/main" id="{57F48E25-99AB-477A-9BDB-CDBB7B73AE4F}"/>
              </a:ext>
            </a:extLst>
          </p:cNvPr>
          <p:cNvSpPr txBox="1"/>
          <p:nvPr/>
        </p:nvSpPr>
        <p:spPr>
          <a:xfrm>
            <a:off x="212689" y="2062103"/>
            <a:ext cx="11766620" cy="4647426"/>
          </a:xfrm>
          <a:prstGeom prst="rect">
            <a:avLst/>
          </a:prstGeom>
          <a:noFill/>
        </p:spPr>
        <p:txBody>
          <a:bodyPr wrap="square" rtlCol="0">
            <a:spAutoFit/>
          </a:bodyPr>
          <a:lstStyle/>
          <a:p>
            <a:r>
              <a:rPr lang="en-US" sz="3200" dirty="0">
                <a:solidFill>
                  <a:schemeClr val="bg1"/>
                </a:solidFill>
              </a:rPr>
              <a:t>[Isaiah 9:6-7] </a:t>
            </a:r>
          </a:p>
          <a:p>
            <a:r>
              <a:rPr lang="en-US" sz="3200" i="1" dirty="0">
                <a:solidFill>
                  <a:schemeClr val="bg1"/>
                </a:solidFill>
              </a:rPr>
              <a:t>For unto us a child is born, unto us a son </a:t>
            </a:r>
            <a:r>
              <a:rPr lang="en-US" sz="3200" i="1" dirty="0">
                <a:solidFill>
                  <a:schemeClr val="bg1"/>
                </a:solidFill>
                <a:effectLst>
                  <a:outerShdw blurRad="38100" dist="38100" dir="2700000" algn="tl">
                    <a:srgbClr val="000000">
                      <a:alpha val="43137"/>
                    </a:srgbClr>
                  </a:outerShdw>
                </a:effectLst>
              </a:rPr>
              <a:t>is given; </a:t>
            </a:r>
            <a:r>
              <a:rPr lang="en-US" sz="3200" i="1" dirty="0">
                <a:solidFill>
                  <a:srgbClr val="FFC000"/>
                </a:solidFill>
                <a:effectLst>
                  <a:outerShdw blurRad="38100" dist="38100" dir="2700000" algn="tl">
                    <a:srgbClr val="000000">
                      <a:alpha val="43137"/>
                    </a:srgbClr>
                  </a:outerShdw>
                </a:effectLst>
              </a:rPr>
              <a:t>and the government shall be upon his shoulder</a:t>
            </a:r>
            <a:r>
              <a:rPr lang="en-US" sz="3200" i="1" dirty="0">
                <a:solidFill>
                  <a:schemeClr val="bg1"/>
                </a:solidFill>
                <a:effectLst>
                  <a:outerShdw blurRad="38100" dist="38100" dir="2700000" algn="tl">
                    <a:srgbClr val="000000">
                      <a:alpha val="43137"/>
                    </a:srgbClr>
                  </a:outerShdw>
                </a:effectLst>
              </a:rPr>
              <a:t>; and his name shall be called Wonderful, Counselor, The mighty God, The everlasting Father, The Prince of Peace.</a:t>
            </a:r>
          </a:p>
          <a:p>
            <a:endParaRPr lang="en-US" sz="800" dirty="0">
              <a:solidFill>
                <a:schemeClr val="bg1"/>
              </a:solidFill>
              <a:effectLst>
                <a:outerShdw blurRad="38100" dist="38100" dir="2700000" algn="tl">
                  <a:srgbClr val="000000">
                    <a:alpha val="43137"/>
                  </a:srgbClr>
                </a:outerShdw>
              </a:effectLst>
            </a:endParaRPr>
          </a:p>
          <a:p>
            <a:r>
              <a:rPr lang="en-US" sz="3200" dirty="0">
                <a:solidFill>
                  <a:schemeClr val="bg1"/>
                </a:solidFill>
                <a:effectLst>
                  <a:outerShdw blurRad="38100" dist="38100" dir="2700000" algn="tl">
                    <a:srgbClr val="000000">
                      <a:alpha val="43137"/>
                    </a:srgbClr>
                  </a:outerShdw>
                </a:effectLst>
              </a:rPr>
              <a:t>Of the increase of his government and </a:t>
            </a:r>
            <a:r>
              <a:rPr lang="en-US" sz="3200" dirty="0">
                <a:solidFill>
                  <a:srgbClr val="FFC000"/>
                </a:solidFill>
                <a:effectLst>
                  <a:outerShdw blurRad="38100" dist="38100" dir="2700000" algn="tl">
                    <a:srgbClr val="000000">
                      <a:alpha val="43137"/>
                    </a:srgbClr>
                  </a:outerShdw>
                </a:effectLst>
              </a:rPr>
              <a:t>peace there is no end</a:t>
            </a:r>
            <a:r>
              <a:rPr lang="en-US" sz="3200" dirty="0">
                <a:solidFill>
                  <a:schemeClr val="bg1"/>
                </a:solidFill>
                <a:effectLst>
                  <a:outerShdw blurRad="38100" dist="38100" dir="2700000" algn="tl">
                    <a:srgbClr val="000000">
                      <a:alpha val="43137"/>
                    </a:srgbClr>
                  </a:outerShdw>
                </a:effectLst>
              </a:rPr>
              <a:t>, upon the throne of David, and upon his kingdom, to order it, and to establish it with judgment and with justice from henceforth even forever. </a:t>
            </a:r>
            <a:r>
              <a:rPr lang="en-US" sz="3200" dirty="0">
                <a:solidFill>
                  <a:srgbClr val="FFC000"/>
                </a:solidFill>
                <a:effectLst>
                  <a:outerShdw blurRad="38100" dist="38100" dir="2700000" algn="tl">
                    <a:srgbClr val="000000">
                      <a:alpha val="43137"/>
                    </a:srgbClr>
                  </a:outerShdw>
                </a:effectLst>
              </a:rPr>
              <a:t>The zeal of the Lord of hosts will perform this.</a:t>
            </a:r>
          </a:p>
        </p:txBody>
      </p:sp>
    </p:spTree>
    <p:extLst>
      <p:ext uri="{BB962C8B-B14F-4D97-AF65-F5344CB8AC3E}">
        <p14:creationId xmlns:p14="http://schemas.microsoft.com/office/powerpoint/2010/main" val="3546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ancing on a stage&#10;&#10;Description automatically generated with low confidence">
            <a:extLst>
              <a:ext uri="{FF2B5EF4-FFF2-40B4-BE49-F238E27FC236}">
                <a16:creationId xmlns:a16="http://schemas.microsoft.com/office/drawing/2014/main" id="{A3827DDD-ECC5-4241-AE11-1CA963FD1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4356" y="-519938"/>
            <a:ext cx="6437644" cy="7711761"/>
          </a:xfrm>
          <a:prstGeom prst="rect">
            <a:avLst/>
          </a:prstGeom>
          <a:effectLst>
            <a:softEdge rad="635000"/>
          </a:effectLst>
        </p:spPr>
      </p:pic>
      <p:sp>
        <p:nvSpPr>
          <p:cNvPr id="6" name="TextBox 5">
            <a:extLst>
              <a:ext uri="{FF2B5EF4-FFF2-40B4-BE49-F238E27FC236}">
                <a16:creationId xmlns:a16="http://schemas.microsoft.com/office/drawing/2014/main" id="{51225598-F847-4732-B489-29342BE80241}"/>
              </a:ext>
            </a:extLst>
          </p:cNvPr>
          <p:cNvSpPr txBox="1"/>
          <p:nvPr/>
        </p:nvSpPr>
        <p:spPr>
          <a:xfrm>
            <a:off x="432487" y="593123"/>
            <a:ext cx="5502876" cy="5786199"/>
          </a:xfrm>
          <a:prstGeom prst="rect">
            <a:avLst/>
          </a:prstGeom>
          <a:noFill/>
        </p:spPr>
        <p:txBody>
          <a:bodyPr wrap="square" rtlCol="0">
            <a:spAutoFit/>
          </a:bodyPr>
          <a:lstStyle/>
          <a:p>
            <a:r>
              <a:rPr lang="en-US" sz="5400" dirty="0">
                <a:solidFill>
                  <a:srgbClr val="FFC000"/>
                </a:solidFill>
              </a:rPr>
              <a:t>Who is this Bride?</a:t>
            </a:r>
          </a:p>
          <a:p>
            <a:endParaRPr lang="en-US" sz="2000" dirty="0">
              <a:solidFill>
                <a:schemeClr val="bg1"/>
              </a:solidFill>
            </a:endParaRPr>
          </a:p>
          <a:p>
            <a:r>
              <a:rPr lang="en-US" sz="8000" dirty="0">
                <a:solidFill>
                  <a:schemeClr val="bg1"/>
                </a:solidFill>
              </a:rPr>
              <a:t>W</a:t>
            </a:r>
            <a:r>
              <a:rPr lang="en-US" sz="5400" dirty="0">
                <a:solidFill>
                  <a:schemeClr val="bg1"/>
                </a:solidFill>
              </a:rPr>
              <a:t>hat does she  have to do with Christmas and the birth of Jesus Christ?</a:t>
            </a:r>
          </a:p>
        </p:txBody>
      </p:sp>
    </p:spTree>
    <p:extLst>
      <p:ext uri="{BB962C8B-B14F-4D97-AF65-F5344CB8AC3E}">
        <p14:creationId xmlns:p14="http://schemas.microsoft.com/office/powerpoint/2010/main" val="164249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tanding next to a group of animals&#10;&#10;Description automatically generated with low confidence">
            <a:extLst>
              <a:ext uri="{FF2B5EF4-FFF2-40B4-BE49-F238E27FC236}">
                <a16:creationId xmlns:a16="http://schemas.microsoft.com/office/drawing/2014/main" id="{86BEFF86-76A6-4749-BAAA-FE51A1826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409" y="0"/>
            <a:ext cx="9147316" cy="6858000"/>
          </a:xfrm>
          <a:prstGeom prst="rect">
            <a:avLst/>
          </a:prstGeom>
          <a:effectLst>
            <a:softEdge rad="635000"/>
          </a:effectLst>
        </p:spPr>
      </p:pic>
      <p:sp>
        <p:nvSpPr>
          <p:cNvPr id="7" name="TextBox 6">
            <a:extLst>
              <a:ext uri="{FF2B5EF4-FFF2-40B4-BE49-F238E27FC236}">
                <a16:creationId xmlns:a16="http://schemas.microsoft.com/office/drawing/2014/main" id="{CA97A3AF-4C61-4A86-9653-40BBD82CD3E3}"/>
              </a:ext>
            </a:extLst>
          </p:cNvPr>
          <p:cNvSpPr txBox="1"/>
          <p:nvPr/>
        </p:nvSpPr>
        <p:spPr>
          <a:xfrm>
            <a:off x="180870" y="291403"/>
            <a:ext cx="3557116" cy="5509200"/>
          </a:xfrm>
          <a:prstGeom prst="rect">
            <a:avLst/>
          </a:prstGeom>
          <a:noFill/>
        </p:spPr>
        <p:txBody>
          <a:bodyPr wrap="square" rtlCol="0">
            <a:spAutoFit/>
          </a:bodyPr>
          <a:lstStyle/>
          <a:p>
            <a:r>
              <a:rPr lang="en-US" sz="3200" i="1" dirty="0">
                <a:solidFill>
                  <a:schemeClr val="bg1"/>
                </a:solidFill>
              </a:rPr>
              <a:t>[Isaiah 11:6] </a:t>
            </a:r>
          </a:p>
          <a:p>
            <a:r>
              <a:rPr lang="en-US" sz="3200" i="1" dirty="0">
                <a:solidFill>
                  <a:schemeClr val="bg1"/>
                </a:solidFill>
              </a:rPr>
              <a:t>The wolf also shall dwell with the lamb, and the leopard shall lie down with the kid; and the calf and the young lion and the fatling together; and a little child shall lead them.</a:t>
            </a:r>
          </a:p>
        </p:txBody>
      </p:sp>
    </p:spTree>
    <p:extLst>
      <p:ext uri="{BB962C8B-B14F-4D97-AF65-F5344CB8AC3E}">
        <p14:creationId xmlns:p14="http://schemas.microsoft.com/office/powerpoint/2010/main" val="312973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mammal, outdoor, standing&#10;&#10;Description automatically generated">
            <a:extLst>
              <a:ext uri="{FF2B5EF4-FFF2-40B4-BE49-F238E27FC236}">
                <a16:creationId xmlns:a16="http://schemas.microsoft.com/office/drawing/2014/main" id="{688D24C7-D284-4C10-BE95-336BCF8A9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837"/>
            <a:ext cx="12192000" cy="7556360"/>
          </a:xfrm>
          <a:prstGeom prst="rect">
            <a:avLst/>
          </a:prstGeom>
        </p:spPr>
      </p:pic>
      <p:sp>
        <p:nvSpPr>
          <p:cNvPr id="6" name="TextBox 5">
            <a:extLst>
              <a:ext uri="{FF2B5EF4-FFF2-40B4-BE49-F238E27FC236}">
                <a16:creationId xmlns:a16="http://schemas.microsoft.com/office/drawing/2014/main" id="{06C11A25-7779-43C2-9D4A-A0F4CEA1DD26}"/>
              </a:ext>
            </a:extLst>
          </p:cNvPr>
          <p:cNvSpPr txBox="1"/>
          <p:nvPr/>
        </p:nvSpPr>
        <p:spPr>
          <a:xfrm>
            <a:off x="7275005" y="341644"/>
            <a:ext cx="4541855" cy="5509200"/>
          </a:xfrm>
          <a:prstGeom prst="rect">
            <a:avLst/>
          </a:prstGeom>
          <a:noFill/>
        </p:spPr>
        <p:txBody>
          <a:bodyPr wrap="square" rtlCol="0">
            <a:spAutoFit/>
          </a:bodyPr>
          <a:lstStyle/>
          <a:p>
            <a:r>
              <a:rPr lang="en-US" sz="3200" dirty="0">
                <a:solidFill>
                  <a:schemeClr val="bg1"/>
                </a:solidFill>
              </a:rPr>
              <a:t>[Isaiah 11:9] </a:t>
            </a:r>
          </a:p>
          <a:p>
            <a:pPr algn="just"/>
            <a:r>
              <a:rPr lang="en-US" sz="4000" i="1" dirty="0">
                <a:solidFill>
                  <a:schemeClr val="bg1"/>
                </a:solidFill>
              </a:rPr>
              <a:t>They shall not hurt nor destroy in all my holy mountain; for the earth shall be full of the knowledge of the Lord, as the waters cover the sea.</a:t>
            </a:r>
          </a:p>
        </p:txBody>
      </p:sp>
    </p:spTree>
    <p:extLst>
      <p:ext uri="{BB962C8B-B14F-4D97-AF65-F5344CB8AC3E}">
        <p14:creationId xmlns:p14="http://schemas.microsoft.com/office/powerpoint/2010/main" val="3778454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with a picture of a chicken on it&#10;&#10;Description automatically generated with low confidence">
            <a:extLst>
              <a:ext uri="{FF2B5EF4-FFF2-40B4-BE49-F238E27FC236}">
                <a16:creationId xmlns:a16="http://schemas.microsoft.com/office/drawing/2014/main" id="{54F6C53A-FAF1-4D19-8879-F15D467BA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77" y="-55659"/>
            <a:ext cx="6858000" cy="6858000"/>
          </a:xfrm>
          <a:prstGeom prst="rect">
            <a:avLst/>
          </a:prstGeom>
          <a:effectLst>
            <a:softEdge rad="635000"/>
          </a:effectLst>
        </p:spPr>
      </p:pic>
      <p:sp>
        <p:nvSpPr>
          <p:cNvPr id="6" name="TextBox 5">
            <a:extLst>
              <a:ext uri="{FF2B5EF4-FFF2-40B4-BE49-F238E27FC236}">
                <a16:creationId xmlns:a16="http://schemas.microsoft.com/office/drawing/2014/main" id="{C264E813-4B63-481C-925D-A60DBEF481C8}"/>
              </a:ext>
            </a:extLst>
          </p:cNvPr>
          <p:cNvSpPr txBox="1"/>
          <p:nvPr/>
        </p:nvSpPr>
        <p:spPr>
          <a:xfrm>
            <a:off x="6949441" y="129872"/>
            <a:ext cx="5152445" cy="6494085"/>
          </a:xfrm>
          <a:prstGeom prst="rect">
            <a:avLst/>
          </a:prstGeom>
          <a:noFill/>
        </p:spPr>
        <p:txBody>
          <a:bodyPr wrap="square" rtlCol="0">
            <a:spAutoFit/>
          </a:bodyPr>
          <a:lstStyle/>
          <a:p>
            <a:pPr algn="just"/>
            <a:r>
              <a:rPr lang="en-US" sz="2400" dirty="0">
                <a:solidFill>
                  <a:schemeClr val="bg1"/>
                </a:solidFill>
              </a:rPr>
              <a:t>[2 Nephi 9:66-67] </a:t>
            </a:r>
          </a:p>
          <a:p>
            <a:r>
              <a:rPr lang="en-US" sz="4000" i="1" dirty="0">
                <a:solidFill>
                  <a:schemeClr val="bg1"/>
                </a:solidFill>
              </a:rPr>
              <a:t>F</a:t>
            </a:r>
            <a:r>
              <a:rPr lang="en-US" sz="2400" i="1" dirty="0">
                <a:solidFill>
                  <a:schemeClr val="bg1"/>
                </a:solidFill>
              </a:rPr>
              <a:t>or unto us a </a:t>
            </a:r>
            <a:r>
              <a:rPr lang="en-US" sz="2400" b="1" i="1" dirty="0">
                <a:solidFill>
                  <a:srgbClr val="FFC000"/>
                </a:solidFill>
              </a:rPr>
              <a:t>child is born</a:t>
            </a:r>
            <a:r>
              <a:rPr lang="en-US" sz="2400" i="1" dirty="0">
                <a:solidFill>
                  <a:schemeClr val="bg1"/>
                </a:solidFill>
              </a:rPr>
              <a:t>, unto us a son is given: and </a:t>
            </a:r>
            <a:r>
              <a:rPr lang="en-US" sz="2400" b="1" i="1" dirty="0">
                <a:solidFill>
                  <a:srgbClr val="FFC000"/>
                </a:solidFill>
              </a:rPr>
              <a:t>the government shall be upon his shoulder</a:t>
            </a:r>
            <a:r>
              <a:rPr lang="en-US" sz="2400" i="1" dirty="0">
                <a:solidFill>
                  <a:schemeClr val="bg1"/>
                </a:solidFill>
              </a:rPr>
              <a:t>: and his name shall be called Wonderful, Counselor, The mighty God, The everlasting Father,</a:t>
            </a:r>
          </a:p>
          <a:p>
            <a:endParaRPr lang="en-US" sz="800" b="1" i="1" cap="all" dirty="0">
              <a:solidFill>
                <a:schemeClr val="bg1"/>
              </a:solidFill>
            </a:endParaRPr>
          </a:p>
          <a:p>
            <a:pPr algn="ctr"/>
            <a:r>
              <a:rPr lang="en-US" sz="2400" b="1" i="1" cap="all" dirty="0">
                <a:solidFill>
                  <a:schemeClr val="bg1"/>
                </a:solidFill>
              </a:rPr>
              <a:t> </a:t>
            </a:r>
            <a:r>
              <a:rPr lang="en-US" sz="3200" b="1" i="1" cap="all" dirty="0">
                <a:solidFill>
                  <a:srgbClr val="FFC000"/>
                </a:solidFill>
              </a:rPr>
              <a:t>The Prince of Peace</a:t>
            </a:r>
            <a:r>
              <a:rPr lang="en-US" sz="2400" i="1" dirty="0">
                <a:solidFill>
                  <a:schemeClr val="bg1"/>
                </a:solidFill>
              </a:rPr>
              <a:t>.</a:t>
            </a:r>
          </a:p>
          <a:p>
            <a:pPr algn="just"/>
            <a:endParaRPr lang="en-US" sz="2400" dirty="0">
              <a:solidFill>
                <a:schemeClr val="bg1"/>
              </a:solidFill>
            </a:endParaRPr>
          </a:p>
          <a:p>
            <a:pPr algn="just"/>
            <a:r>
              <a:rPr lang="en-US" sz="4000" i="1" dirty="0">
                <a:solidFill>
                  <a:schemeClr val="bg1"/>
                </a:solidFill>
              </a:rPr>
              <a:t>O</a:t>
            </a:r>
            <a:r>
              <a:rPr lang="en-US" sz="2400" i="1" dirty="0">
                <a:solidFill>
                  <a:schemeClr val="bg1"/>
                </a:solidFill>
              </a:rPr>
              <a:t>f the increase of government and </a:t>
            </a:r>
            <a:r>
              <a:rPr lang="en-US" sz="2400" b="1" i="1" cap="all" dirty="0">
                <a:solidFill>
                  <a:srgbClr val="FFC000"/>
                </a:solidFill>
              </a:rPr>
              <a:t>peace there is no end</a:t>
            </a:r>
            <a:r>
              <a:rPr lang="en-US" sz="2400" i="1" dirty="0">
                <a:solidFill>
                  <a:schemeClr val="bg1"/>
                </a:solidFill>
              </a:rPr>
              <a:t>, upon the throne of David, and upon his kingdom, to order it, and to establish it with judgment and with justice from henceforth even for ever. The zeal of the Lord of hosts will perform this.</a:t>
            </a:r>
          </a:p>
        </p:txBody>
      </p:sp>
    </p:spTree>
    <p:extLst>
      <p:ext uri="{BB962C8B-B14F-4D97-AF65-F5344CB8AC3E}">
        <p14:creationId xmlns:p14="http://schemas.microsoft.com/office/powerpoint/2010/main" val="309218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uclear explosion in the sky&#10;&#10;Description automatically generated with low confidence">
            <a:extLst>
              <a:ext uri="{FF2B5EF4-FFF2-40B4-BE49-F238E27FC236}">
                <a16:creationId xmlns:a16="http://schemas.microsoft.com/office/drawing/2014/main" id="{A97C8060-1D3F-46EE-879E-F721AB985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199" y="0"/>
            <a:ext cx="5777801" cy="6789426"/>
          </a:xfrm>
          <a:prstGeom prst="rect">
            <a:avLst/>
          </a:prstGeom>
          <a:effectLst>
            <a:softEdge rad="635000"/>
          </a:effectLst>
        </p:spPr>
      </p:pic>
      <p:sp>
        <p:nvSpPr>
          <p:cNvPr id="2" name="TextBox 1">
            <a:extLst>
              <a:ext uri="{FF2B5EF4-FFF2-40B4-BE49-F238E27FC236}">
                <a16:creationId xmlns:a16="http://schemas.microsoft.com/office/drawing/2014/main" id="{88E037E7-E410-4BA8-878E-33A914E1CF8D}"/>
              </a:ext>
            </a:extLst>
          </p:cNvPr>
          <p:cNvSpPr txBox="1"/>
          <p:nvPr/>
        </p:nvSpPr>
        <p:spPr>
          <a:xfrm>
            <a:off x="200968" y="130629"/>
            <a:ext cx="11847006" cy="5509200"/>
          </a:xfrm>
          <a:prstGeom prst="rect">
            <a:avLst/>
          </a:prstGeom>
          <a:noFill/>
        </p:spPr>
        <p:txBody>
          <a:bodyPr wrap="square" rtlCol="0">
            <a:spAutoFit/>
          </a:bodyPr>
          <a:lstStyle/>
          <a:p>
            <a:pPr algn="just"/>
            <a:r>
              <a:rPr lang="en-US" sz="3200" i="1" dirty="0">
                <a:solidFill>
                  <a:schemeClr val="bg1"/>
                </a:solidFill>
                <a:effectLst>
                  <a:outerShdw blurRad="38100" dist="38100" dir="2700000" algn="tl">
                    <a:srgbClr val="000000">
                      <a:alpha val="43137"/>
                    </a:srgbClr>
                  </a:outerShdw>
                </a:effectLst>
              </a:rPr>
              <a:t>[Revelation 21:2-4] </a:t>
            </a:r>
          </a:p>
          <a:p>
            <a:pPr algn="just"/>
            <a:r>
              <a:rPr lang="en-US" sz="3200" i="1" dirty="0">
                <a:solidFill>
                  <a:schemeClr val="bg1"/>
                </a:solidFill>
                <a:effectLst>
                  <a:outerShdw blurRad="38100" dist="38100" dir="2700000" algn="tl">
                    <a:srgbClr val="000000">
                      <a:alpha val="43137"/>
                    </a:srgbClr>
                  </a:outerShdw>
                </a:effectLst>
              </a:rPr>
              <a:t>And I John saw the </a:t>
            </a:r>
            <a:r>
              <a:rPr lang="en-US" sz="3200" b="1" i="1" dirty="0">
                <a:solidFill>
                  <a:srgbClr val="FFC000"/>
                </a:solidFill>
                <a:effectLst>
                  <a:outerShdw blurRad="38100" dist="38100" dir="2700000" algn="tl">
                    <a:srgbClr val="000000">
                      <a:alpha val="43137"/>
                    </a:srgbClr>
                  </a:outerShdw>
                </a:effectLst>
              </a:rPr>
              <a:t>holy city, new Jerusalem</a:t>
            </a:r>
            <a:r>
              <a:rPr lang="en-US" sz="3200" i="1" dirty="0">
                <a:solidFill>
                  <a:schemeClr val="bg1"/>
                </a:solidFill>
                <a:effectLst>
                  <a:outerShdw blurRad="38100" dist="38100" dir="2700000" algn="tl">
                    <a:srgbClr val="000000">
                      <a:alpha val="43137"/>
                    </a:srgbClr>
                  </a:outerShdw>
                </a:effectLst>
              </a:rPr>
              <a:t>, coming down from God out of heaven, prepared as </a:t>
            </a:r>
            <a:r>
              <a:rPr lang="en-US" sz="3200" b="1" i="1" cap="all" dirty="0">
                <a:solidFill>
                  <a:srgbClr val="FFC000"/>
                </a:solidFill>
                <a:effectLst>
                  <a:glow rad="228600">
                    <a:schemeClr val="accent2">
                      <a:satMod val="175000"/>
                      <a:alpha val="40000"/>
                    </a:schemeClr>
                  </a:glow>
                  <a:outerShdw blurRad="38100" dist="38100" dir="2700000" algn="tl">
                    <a:srgbClr val="000000">
                      <a:alpha val="43137"/>
                    </a:srgbClr>
                  </a:outerShdw>
                </a:effectLst>
              </a:rPr>
              <a:t>a</a:t>
            </a:r>
            <a:r>
              <a:rPr lang="en-US" sz="3200" i="1" cap="all" dirty="0">
                <a:solidFill>
                  <a:srgbClr val="FFC000"/>
                </a:solidFill>
                <a:effectLst>
                  <a:glow rad="228600">
                    <a:schemeClr val="accent2">
                      <a:satMod val="175000"/>
                      <a:alpha val="40000"/>
                    </a:schemeClr>
                  </a:glow>
                  <a:outerShdw blurRad="38100" dist="38100" dir="2700000" algn="tl">
                    <a:srgbClr val="000000">
                      <a:alpha val="43137"/>
                    </a:srgbClr>
                  </a:outerShdw>
                </a:effectLst>
              </a:rPr>
              <a:t> </a:t>
            </a:r>
            <a:r>
              <a:rPr lang="en-US" sz="3200" b="1" i="1" cap="all" dirty="0">
                <a:solidFill>
                  <a:srgbClr val="FFC000"/>
                </a:solidFill>
                <a:effectLst>
                  <a:glow rad="228600">
                    <a:schemeClr val="accent2">
                      <a:satMod val="175000"/>
                      <a:alpha val="40000"/>
                    </a:schemeClr>
                  </a:glow>
                  <a:outerShdw blurRad="38100" dist="38100" dir="2700000" algn="tl">
                    <a:srgbClr val="000000">
                      <a:alpha val="43137"/>
                    </a:srgbClr>
                  </a:outerShdw>
                </a:effectLst>
              </a:rPr>
              <a:t>bride</a:t>
            </a:r>
            <a:r>
              <a:rPr lang="en-US" sz="3200" i="1" cap="all" dirty="0">
                <a:solidFill>
                  <a:srgbClr val="FFC000"/>
                </a:solidFill>
                <a:effectLst>
                  <a:glow rad="228600">
                    <a:schemeClr val="accent2">
                      <a:satMod val="175000"/>
                      <a:alpha val="40000"/>
                    </a:schemeClr>
                  </a:glow>
                  <a:outerShdw blurRad="38100" dist="38100" dir="2700000" algn="tl">
                    <a:srgbClr val="000000">
                      <a:alpha val="43137"/>
                    </a:srgbClr>
                  </a:outerShdw>
                </a:effectLst>
              </a:rPr>
              <a:t> </a:t>
            </a:r>
            <a:r>
              <a:rPr lang="en-US" sz="3200" i="1" dirty="0">
                <a:solidFill>
                  <a:schemeClr val="bg1"/>
                </a:solidFill>
                <a:effectLst>
                  <a:outerShdw blurRad="38100" dist="38100" dir="2700000" algn="tl">
                    <a:srgbClr val="000000">
                      <a:alpha val="43137"/>
                    </a:srgbClr>
                  </a:outerShdw>
                </a:effectLst>
              </a:rPr>
              <a:t>adorned for her husband.</a:t>
            </a:r>
          </a:p>
          <a:p>
            <a:pPr algn="just"/>
            <a:endParaRPr lang="en-US" sz="32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And I heard a great voice out of heaven saying, Behold, the tabernacle of God is with men, and he will dwell with them, and they shall be his people, and </a:t>
            </a:r>
            <a:r>
              <a:rPr lang="en-US" sz="3200" b="1" i="1" dirty="0">
                <a:solidFill>
                  <a:srgbClr val="FFC000"/>
                </a:solidFill>
                <a:effectLst>
                  <a:outerShdw blurRad="38100" dist="38100" dir="2700000" algn="tl">
                    <a:srgbClr val="000000">
                      <a:alpha val="43137"/>
                    </a:srgbClr>
                  </a:outerShdw>
                </a:effectLst>
              </a:rPr>
              <a:t>God himself shall be with them, and be their God</a:t>
            </a:r>
            <a:r>
              <a:rPr lang="en-US" sz="3200" i="1" dirty="0">
                <a:solidFill>
                  <a:schemeClr val="bg1"/>
                </a:solidFill>
                <a:effectLst>
                  <a:outerShdw blurRad="38100" dist="38100" dir="2700000" algn="tl">
                    <a:srgbClr val="000000">
                      <a:alpha val="43137"/>
                    </a:srgbClr>
                  </a:outerShdw>
                </a:effectLst>
              </a:rPr>
              <a:t>.</a:t>
            </a:r>
          </a:p>
          <a:p>
            <a:pPr algn="just"/>
            <a:endParaRPr lang="en-US" sz="32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And God shall wipe away all tears from their eyes; and </a:t>
            </a:r>
            <a:r>
              <a:rPr lang="en-US" sz="3200" b="1" i="1" dirty="0">
                <a:solidFill>
                  <a:srgbClr val="FFC000"/>
                </a:solidFill>
                <a:effectLst>
                  <a:outerShdw blurRad="38100" dist="38100" dir="2700000" algn="tl">
                    <a:srgbClr val="000000">
                      <a:alpha val="43137"/>
                    </a:srgbClr>
                  </a:outerShdw>
                </a:effectLst>
              </a:rPr>
              <a:t>there shall be no more death, neither sorrow, nor crying, neither shall there be any more pain;</a:t>
            </a:r>
            <a:r>
              <a:rPr lang="en-US" sz="3200" i="1" dirty="0">
                <a:solidFill>
                  <a:schemeClr val="bg1"/>
                </a:solidFill>
                <a:effectLst>
                  <a:outerShdw blurRad="38100" dist="38100" dir="2700000" algn="tl">
                    <a:srgbClr val="000000">
                      <a:alpha val="43137"/>
                    </a:srgbClr>
                  </a:outerShdw>
                </a:effectLst>
              </a:rPr>
              <a:t> for the former things are passed away.</a:t>
            </a:r>
          </a:p>
        </p:txBody>
      </p:sp>
    </p:spTree>
    <p:extLst>
      <p:ext uri="{BB962C8B-B14F-4D97-AF65-F5344CB8AC3E}">
        <p14:creationId xmlns:p14="http://schemas.microsoft.com/office/powerpoint/2010/main" val="41131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 sunset&#10;&#10;Description automatically generated">
            <a:extLst>
              <a:ext uri="{FF2B5EF4-FFF2-40B4-BE49-F238E27FC236}">
                <a16:creationId xmlns:a16="http://schemas.microsoft.com/office/drawing/2014/main" id="{4FCF1294-9DBE-41D4-84FA-D3DFE4496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54980" cy="6858000"/>
          </a:xfrm>
          <a:prstGeom prst="rect">
            <a:avLst/>
          </a:prstGeom>
          <a:effectLst>
            <a:softEdge rad="635000"/>
          </a:effectLst>
        </p:spPr>
      </p:pic>
      <p:sp>
        <p:nvSpPr>
          <p:cNvPr id="2" name="TextBox 1">
            <a:extLst>
              <a:ext uri="{FF2B5EF4-FFF2-40B4-BE49-F238E27FC236}">
                <a16:creationId xmlns:a16="http://schemas.microsoft.com/office/drawing/2014/main" id="{EE8A6B97-4F02-4ABA-B893-774521133758}"/>
              </a:ext>
            </a:extLst>
          </p:cNvPr>
          <p:cNvSpPr txBox="1"/>
          <p:nvPr/>
        </p:nvSpPr>
        <p:spPr>
          <a:xfrm>
            <a:off x="5172592" y="202732"/>
            <a:ext cx="6822831" cy="6001643"/>
          </a:xfrm>
          <a:prstGeom prst="rect">
            <a:avLst/>
          </a:prstGeom>
          <a:noFill/>
        </p:spPr>
        <p:txBody>
          <a:bodyPr wrap="square" rtlCol="0">
            <a:spAutoFit/>
          </a:bodyPr>
          <a:lstStyle/>
          <a:p>
            <a:pPr algn="just"/>
            <a:r>
              <a:rPr lang="en-US" sz="3200" dirty="0">
                <a:solidFill>
                  <a:schemeClr val="bg1"/>
                </a:solidFill>
                <a:effectLst>
                  <a:outerShdw blurRad="38100" dist="38100" dir="2700000" algn="tl">
                    <a:srgbClr val="000000">
                      <a:alpha val="43137"/>
                    </a:srgbClr>
                  </a:outerShdw>
                </a:effectLst>
              </a:rPr>
              <a:t>[Revelation 21:9-10] </a:t>
            </a:r>
          </a:p>
          <a:p>
            <a:pPr algn="just"/>
            <a:r>
              <a:rPr lang="en-US" sz="3200" i="1" dirty="0">
                <a:solidFill>
                  <a:schemeClr val="bg1"/>
                </a:solidFill>
                <a:effectLst>
                  <a:outerShdw blurRad="38100" dist="38100" dir="2700000" algn="tl">
                    <a:srgbClr val="000000">
                      <a:alpha val="43137"/>
                    </a:srgbClr>
                  </a:outerShdw>
                </a:effectLst>
              </a:rPr>
              <a:t>And there came unto me one of the seven angels which had the seven last plagues, and talked with me, saying, </a:t>
            </a:r>
            <a:r>
              <a:rPr lang="en-US" sz="3200" b="1" i="1" dirty="0">
                <a:solidFill>
                  <a:srgbClr val="FFC000"/>
                </a:solidFill>
                <a:effectLst>
                  <a:outerShdw blurRad="38100" dist="38100" dir="2700000" algn="tl">
                    <a:srgbClr val="000000">
                      <a:alpha val="43137"/>
                    </a:srgbClr>
                  </a:outerShdw>
                </a:effectLst>
              </a:rPr>
              <a:t>Come hither, I will show thee </a:t>
            </a:r>
          </a:p>
          <a:p>
            <a:pPr algn="just"/>
            <a:r>
              <a:rPr lang="en-US" sz="3200" b="1" i="1" cap="all" dirty="0">
                <a:solidFill>
                  <a:srgbClr val="FFC000"/>
                </a:solidFill>
                <a:effectLst>
                  <a:outerShdw blurRad="38100" dist="38100" dir="2700000" algn="tl">
                    <a:srgbClr val="000000">
                      <a:alpha val="43137"/>
                    </a:srgbClr>
                  </a:outerShdw>
                </a:effectLst>
              </a:rPr>
              <a:t>		the bride</a:t>
            </a:r>
            <a:r>
              <a:rPr lang="en-US" sz="3200" b="1" i="1" dirty="0">
                <a:solidFill>
                  <a:srgbClr val="FFC000"/>
                </a:solidFill>
                <a:effectLst>
                  <a:outerShdw blurRad="38100" dist="38100" dir="2700000" algn="tl">
                    <a:srgbClr val="000000">
                      <a:alpha val="43137"/>
                    </a:srgbClr>
                  </a:outerShdw>
                </a:effectLst>
              </a:rPr>
              <a:t>, the Lamb's wife</a:t>
            </a:r>
            <a:r>
              <a:rPr lang="en-US" sz="3200" i="1" dirty="0">
                <a:solidFill>
                  <a:schemeClr val="bg1"/>
                </a:solidFill>
                <a:effectLst>
                  <a:outerShdw blurRad="38100" dist="38100" dir="2700000" algn="tl">
                    <a:srgbClr val="000000">
                      <a:alpha val="43137"/>
                    </a:srgbClr>
                  </a:outerShdw>
                </a:effectLst>
              </a:rPr>
              <a:t>.</a:t>
            </a:r>
          </a:p>
          <a:p>
            <a:pPr algn="just"/>
            <a:endParaRPr lang="en-US" sz="3200"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And he carried me away in the Spirit to a great and high mountain, and </a:t>
            </a:r>
            <a:r>
              <a:rPr lang="en-US" sz="3200" i="1" dirty="0">
                <a:solidFill>
                  <a:srgbClr val="FFC000"/>
                </a:solidFill>
                <a:effectLst>
                  <a:outerShdw blurRad="38100" dist="38100" dir="2700000" algn="tl">
                    <a:srgbClr val="000000">
                      <a:alpha val="43137"/>
                    </a:srgbClr>
                  </a:outerShdw>
                </a:effectLst>
              </a:rPr>
              <a:t>showed me that great city, the </a:t>
            </a:r>
          </a:p>
          <a:p>
            <a:pPr algn="ctr"/>
            <a:r>
              <a:rPr lang="en-US" sz="3200" b="1" i="1" cap="all" dirty="0">
                <a:solidFill>
                  <a:srgbClr val="FFC000"/>
                </a:solidFill>
                <a:effectLst>
                  <a:outerShdw blurRad="38100" dist="38100" dir="2700000" algn="tl">
                    <a:srgbClr val="000000">
                      <a:alpha val="43137"/>
                    </a:srgbClr>
                  </a:outerShdw>
                </a:effectLst>
              </a:rPr>
              <a:t>holy Jerusalem</a:t>
            </a:r>
            <a:r>
              <a:rPr lang="en-US" sz="3200" i="1" dirty="0">
                <a:solidFill>
                  <a:schemeClr val="bg1"/>
                </a:solidFill>
                <a:effectLst>
                  <a:outerShdw blurRad="38100" dist="38100" dir="2700000" algn="tl">
                    <a:srgbClr val="000000">
                      <a:alpha val="43137"/>
                    </a:srgbClr>
                  </a:outerShdw>
                </a:effectLst>
              </a:rPr>
              <a:t>, </a:t>
            </a:r>
          </a:p>
          <a:p>
            <a:pPr algn="just"/>
            <a:r>
              <a:rPr lang="en-US" sz="3200" i="1" dirty="0">
                <a:solidFill>
                  <a:schemeClr val="bg1"/>
                </a:solidFill>
                <a:effectLst>
                  <a:outerShdw blurRad="38100" dist="38100" dir="2700000" algn="tl">
                    <a:srgbClr val="000000">
                      <a:alpha val="43137"/>
                    </a:srgbClr>
                  </a:outerShdw>
                </a:effectLst>
              </a:rPr>
              <a:t>descending out of heaven from God,</a:t>
            </a:r>
          </a:p>
        </p:txBody>
      </p:sp>
    </p:spTree>
    <p:extLst>
      <p:ext uri="{BB962C8B-B14F-4D97-AF65-F5344CB8AC3E}">
        <p14:creationId xmlns:p14="http://schemas.microsoft.com/office/powerpoint/2010/main" val="275379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E446175-4EEE-40B8-AAF4-E09F9BCA12D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EB7CEBC-BE1B-4356-852F-452504E9623E}"/>
              </a:ext>
            </a:extLst>
          </p:cNvPr>
          <p:cNvSpPr txBox="1"/>
          <p:nvPr/>
        </p:nvSpPr>
        <p:spPr>
          <a:xfrm>
            <a:off x="147376" y="251209"/>
            <a:ext cx="11897248" cy="6124754"/>
          </a:xfrm>
          <a:prstGeom prst="rect">
            <a:avLst/>
          </a:prstGeom>
          <a:noFill/>
        </p:spPr>
        <p:txBody>
          <a:bodyPr wrap="square" rtlCol="0">
            <a:spAutoFit/>
          </a:bodyPr>
          <a:lstStyle/>
          <a:p>
            <a:pPr algn="just"/>
            <a:r>
              <a:rPr lang="en-US" sz="3200" dirty="0">
                <a:solidFill>
                  <a:schemeClr val="bg1"/>
                </a:solidFill>
                <a:effectLst>
                  <a:outerShdw blurRad="38100" dist="38100" dir="2700000" algn="tl">
                    <a:srgbClr val="000000">
                      <a:alpha val="43137"/>
                    </a:srgbClr>
                  </a:outerShdw>
                </a:effectLst>
              </a:rPr>
              <a:t>[Sec 65:1a-c] </a:t>
            </a:r>
          </a:p>
          <a:p>
            <a:pPr algn="just"/>
            <a:r>
              <a:rPr lang="en-US" sz="3200" i="1" dirty="0">
                <a:solidFill>
                  <a:schemeClr val="bg1"/>
                </a:solidFill>
                <a:effectLst>
                  <a:outerShdw blurRad="38100" dist="38100" dir="2700000" algn="tl">
                    <a:srgbClr val="000000">
                      <a:alpha val="43137"/>
                    </a:srgbClr>
                  </a:outerShdw>
                </a:effectLst>
              </a:rPr>
              <a:t>Hearken, and lo, a voice as of one sent down from on high, who is mighty and powerful, whose going forth is unto the ends of the earth; yea, whose voice is unto men, </a:t>
            </a:r>
            <a:r>
              <a:rPr lang="en-US" sz="3200" b="1" i="1" dirty="0">
                <a:solidFill>
                  <a:srgbClr val="FFC000"/>
                </a:solidFill>
                <a:effectLst>
                  <a:outerShdw blurRad="38100" dist="38100" dir="2700000" algn="tl">
                    <a:srgbClr val="000000">
                      <a:alpha val="43137"/>
                    </a:srgbClr>
                  </a:outerShdw>
                </a:effectLst>
              </a:rPr>
              <a:t>Prepare ye the way of the Lord, make his paths straight.</a:t>
            </a:r>
          </a:p>
          <a:p>
            <a:pPr algn="just"/>
            <a:endParaRPr lang="en-US" sz="20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The keys of the kingdom of God are committed unto man on the earth, and from thence shall the gospel roll forth unto the ends of the earth, as the stone which is cut out of the mountain without hands shall roll forth, until it has </a:t>
            </a:r>
            <a:r>
              <a:rPr lang="en-US" sz="3200" b="1" i="1" dirty="0">
                <a:solidFill>
                  <a:srgbClr val="FFC000"/>
                </a:solidFill>
                <a:effectLst>
                  <a:outerShdw blurRad="38100" dist="38100" dir="2700000" algn="tl">
                    <a:srgbClr val="000000">
                      <a:alpha val="43137"/>
                    </a:srgbClr>
                  </a:outerShdw>
                </a:effectLst>
              </a:rPr>
              <a:t>filled the whole earth</a:t>
            </a:r>
            <a:r>
              <a:rPr lang="en-US" sz="3200" i="1" dirty="0">
                <a:solidFill>
                  <a:schemeClr val="bg1"/>
                </a:solidFill>
                <a:effectLst>
                  <a:outerShdw blurRad="38100" dist="38100" dir="2700000" algn="tl">
                    <a:srgbClr val="000000">
                      <a:alpha val="43137"/>
                    </a:srgbClr>
                  </a:outerShdw>
                </a:effectLst>
              </a:rPr>
              <a:t>;</a:t>
            </a:r>
          </a:p>
          <a:p>
            <a:pPr algn="just"/>
            <a:endParaRPr lang="en-US" sz="20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yea, a voice crying, </a:t>
            </a:r>
            <a:r>
              <a:rPr lang="en-US" sz="3200" b="1" i="1" dirty="0">
                <a:solidFill>
                  <a:srgbClr val="FFC000"/>
                </a:solidFill>
                <a:effectLst>
                  <a:outerShdw blurRad="38100" dist="38100" dir="2700000" algn="tl">
                    <a:srgbClr val="000000">
                      <a:alpha val="43137"/>
                    </a:srgbClr>
                  </a:outerShdw>
                </a:effectLst>
              </a:rPr>
              <a:t>Prepare ye the way of the Lord, prepare ye the supper of the Lamb, make ready for the Bridegroom</a:t>
            </a:r>
            <a:r>
              <a:rPr lang="en-US" sz="3200" i="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645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on a hill with a large explosion in the background&#10;&#10;Description automatically generated with low confidence">
            <a:extLst>
              <a:ext uri="{FF2B5EF4-FFF2-40B4-BE49-F238E27FC236}">
                <a16:creationId xmlns:a16="http://schemas.microsoft.com/office/drawing/2014/main" id="{DBD1BC8D-4252-41B8-A0A2-444F640ECA4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88132" cy="6860177"/>
          </a:xfrm>
          <a:prstGeom prst="rect">
            <a:avLst/>
          </a:prstGeom>
        </p:spPr>
      </p:pic>
      <p:sp>
        <p:nvSpPr>
          <p:cNvPr id="2" name="TextBox 1">
            <a:extLst>
              <a:ext uri="{FF2B5EF4-FFF2-40B4-BE49-F238E27FC236}">
                <a16:creationId xmlns:a16="http://schemas.microsoft.com/office/drawing/2014/main" id="{45DB51EB-9304-46C7-8E2C-F9A2D86FD5B9}"/>
              </a:ext>
            </a:extLst>
          </p:cNvPr>
          <p:cNvSpPr txBox="1"/>
          <p:nvPr/>
        </p:nvSpPr>
        <p:spPr>
          <a:xfrm>
            <a:off x="127280" y="120402"/>
            <a:ext cx="11937440" cy="6617196"/>
          </a:xfrm>
          <a:prstGeom prst="rect">
            <a:avLst/>
          </a:prstGeom>
          <a:noFill/>
        </p:spPr>
        <p:txBody>
          <a:bodyPr wrap="square" rtlCol="0">
            <a:spAutoFit/>
          </a:bodyPr>
          <a:lstStyle/>
          <a:p>
            <a:r>
              <a:rPr lang="en-US" sz="3200" dirty="0">
                <a:solidFill>
                  <a:schemeClr val="bg1"/>
                </a:solidFill>
              </a:rPr>
              <a:t>[Sec 65:1d-f] </a:t>
            </a:r>
          </a:p>
          <a:p>
            <a:pPr algn="just"/>
            <a:r>
              <a:rPr lang="en-US" sz="3200" i="1" dirty="0">
                <a:solidFill>
                  <a:schemeClr val="bg1"/>
                </a:solidFill>
              </a:rPr>
              <a:t>pray unto the Lord; call upon his holy name; make known his wonderful works among the people, call upon the Lord, </a:t>
            </a:r>
            <a:r>
              <a:rPr lang="en-US" sz="3200" b="1" i="1" dirty="0">
                <a:solidFill>
                  <a:srgbClr val="FFC000"/>
                </a:solidFill>
              </a:rPr>
              <a:t>that his kingdom may go forth upon the earth;</a:t>
            </a:r>
          </a:p>
          <a:p>
            <a:pPr algn="just"/>
            <a:endParaRPr lang="en-US" sz="2000" i="1" dirty="0">
              <a:solidFill>
                <a:schemeClr val="bg1"/>
              </a:solidFill>
            </a:endParaRPr>
          </a:p>
          <a:p>
            <a:pPr algn="just"/>
            <a:r>
              <a:rPr lang="en-US" sz="3200" i="1" dirty="0">
                <a:solidFill>
                  <a:schemeClr val="bg1"/>
                </a:solidFill>
              </a:rPr>
              <a:t>that the inhabitants thereof may receive it, and </a:t>
            </a:r>
            <a:r>
              <a:rPr lang="en-US" sz="3200" b="1" i="1" dirty="0">
                <a:solidFill>
                  <a:srgbClr val="FFC000"/>
                </a:solidFill>
              </a:rPr>
              <a:t>be prepared </a:t>
            </a:r>
            <a:r>
              <a:rPr lang="en-US" sz="3200" i="1" dirty="0">
                <a:solidFill>
                  <a:schemeClr val="bg1"/>
                </a:solidFill>
              </a:rPr>
              <a:t>for the days to come, in the which the Son of man shall come down in heaven, clothed in the brightness of his glory, to </a:t>
            </a:r>
            <a:r>
              <a:rPr lang="en-US" sz="3200" b="1" i="1" dirty="0">
                <a:solidFill>
                  <a:srgbClr val="FFC000"/>
                </a:solidFill>
              </a:rPr>
              <a:t>meet the kingdom of God which is set up on the earth;</a:t>
            </a:r>
          </a:p>
          <a:p>
            <a:pPr algn="just"/>
            <a:endParaRPr lang="en-US" sz="2000" i="1" dirty="0">
              <a:solidFill>
                <a:schemeClr val="bg1"/>
              </a:solidFill>
            </a:endParaRPr>
          </a:p>
          <a:p>
            <a:pPr algn="just"/>
            <a:r>
              <a:rPr lang="en-US" sz="3200" i="1" dirty="0">
                <a:solidFill>
                  <a:schemeClr val="bg1"/>
                </a:solidFill>
              </a:rPr>
              <a:t>wherefore, may the kingdom of God go forth, that the kingdom of heaven may come, </a:t>
            </a:r>
            <a:r>
              <a:rPr lang="en-US" sz="3200" b="1" i="1" dirty="0">
                <a:solidFill>
                  <a:srgbClr val="FFC000"/>
                </a:solidFill>
              </a:rPr>
              <a:t>that thou, O God, may be glorified in heaven, so on earth, that thy enemies may be subdued</a:t>
            </a:r>
            <a:r>
              <a:rPr lang="en-US" sz="3200" i="1" dirty="0">
                <a:solidFill>
                  <a:schemeClr val="bg1"/>
                </a:solidFill>
              </a:rPr>
              <a:t>; for thine is the honor, power, and glory, for ever and ever. 	Amen.</a:t>
            </a:r>
          </a:p>
        </p:txBody>
      </p:sp>
    </p:spTree>
    <p:extLst>
      <p:ext uri="{BB962C8B-B14F-4D97-AF65-F5344CB8AC3E}">
        <p14:creationId xmlns:p14="http://schemas.microsoft.com/office/powerpoint/2010/main" val="32181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r Unto Us a Child Is Born, from Messiah - Mormon Tabernacle Choir">
            <a:hlinkClick r:id="" action="ppaction://media"/>
            <a:extLst>
              <a:ext uri="{FF2B5EF4-FFF2-40B4-BE49-F238E27FC236}">
                <a16:creationId xmlns:a16="http://schemas.microsoft.com/office/drawing/2014/main" id="{552F3531-3DF9-4AB6-A125-8E2D66082685}"/>
              </a:ext>
            </a:extLst>
          </p:cNvPr>
          <p:cNvPicPr>
            <a:picLocks noChangeAspect="1"/>
          </p:cNvPicPr>
          <p:nvPr>
            <a:videoFile r:link="rId1"/>
            <p:extLst>
              <p:ext uri="{DAA4B4D4-6D71-4841-9C94-3DE7FCFB9230}">
                <p14:media xmlns:p14="http://schemas.microsoft.com/office/powerpoint/2010/main" r:embed="rId2">
                  <p14:trim end="16187"/>
                </p14:media>
              </p:ext>
            </p:extLst>
          </p:nvPr>
        </p:nvPicPr>
        <p:blipFill>
          <a:blip r:embed="rId4"/>
          <a:stretch>
            <a:fillRect/>
          </a:stretch>
        </p:blipFill>
        <p:spPr>
          <a:xfrm>
            <a:off x="0" y="-1"/>
            <a:ext cx="12192000" cy="6857999"/>
          </a:xfrm>
          <a:prstGeom prst="rect">
            <a:avLst/>
          </a:prstGeom>
        </p:spPr>
      </p:pic>
      <p:pic>
        <p:nvPicPr>
          <p:cNvPr id="5" name="Picture 4" descr="Calendar&#10;&#10;Description automatically generated with low confidence">
            <a:extLst>
              <a:ext uri="{FF2B5EF4-FFF2-40B4-BE49-F238E27FC236}">
                <a16:creationId xmlns:a16="http://schemas.microsoft.com/office/drawing/2014/main" id="{503A4889-3D9D-494A-AFAE-15EF795A775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760" y="105976"/>
            <a:ext cx="7587064" cy="5624747"/>
          </a:xfrm>
          <a:prstGeom prst="rect">
            <a:avLst/>
          </a:prstGeom>
          <a:effectLst>
            <a:softEdge rad="317500"/>
          </a:effectLst>
        </p:spPr>
      </p:pic>
      <p:pic>
        <p:nvPicPr>
          <p:cNvPr id="7" name="Picture 6">
            <a:extLst>
              <a:ext uri="{FF2B5EF4-FFF2-40B4-BE49-F238E27FC236}">
                <a16:creationId xmlns:a16="http://schemas.microsoft.com/office/drawing/2014/main" id="{6354CD73-736C-4AF4-95D2-9EE3369B43E8}"/>
              </a:ext>
            </a:extLst>
          </p:cNvPr>
          <p:cNvPicPr>
            <a:picLocks noChangeAspect="1"/>
          </p:cNvPicPr>
          <p:nvPr/>
        </p:nvPicPr>
        <p:blipFill>
          <a:blip r:embed="rId6"/>
          <a:stretch>
            <a:fillRect/>
          </a:stretch>
        </p:blipFill>
        <p:spPr>
          <a:xfrm>
            <a:off x="7170694" y="401782"/>
            <a:ext cx="5145338" cy="6040581"/>
          </a:xfrm>
          <a:prstGeom prst="rect">
            <a:avLst/>
          </a:prstGeom>
          <a:effectLst>
            <a:softEdge rad="635000"/>
          </a:effectLst>
        </p:spPr>
      </p:pic>
      <p:sp>
        <p:nvSpPr>
          <p:cNvPr id="2" name="TextBox 1">
            <a:extLst>
              <a:ext uri="{FF2B5EF4-FFF2-40B4-BE49-F238E27FC236}">
                <a16:creationId xmlns:a16="http://schemas.microsoft.com/office/drawing/2014/main" id="{C4B35615-AF18-40FC-899C-D5D07142BE47}"/>
              </a:ext>
            </a:extLst>
          </p:cNvPr>
          <p:cNvSpPr txBox="1"/>
          <p:nvPr/>
        </p:nvSpPr>
        <p:spPr>
          <a:xfrm>
            <a:off x="2417197" y="6146358"/>
            <a:ext cx="2218413" cy="369332"/>
          </a:xfrm>
          <a:prstGeom prst="rect">
            <a:avLst/>
          </a:prstGeom>
          <a:noFill/>
        </p:spPr>
        <p:txBody>
          <a:bodyPr wrap="square" rtlCol="0">
            <a:spAutoFit/>
          </a:bodyPr>
          <a:lstStyle/>
          <a:p>
            <a:r>
              <a:rPr lang="en-US" dirty="0">
                <a:latin typeface="Georgia" panose="02040502050405020303" pitchFamily="18" charset="0"/>
              </a:rPr>
              <a:t>Part 2</a:t>
            </a:r>
          </a:p>
        </p:txBody>
      </p:sp>
      <p:sp>
        <p:nvSpPr>
          <p:cNvPr id="4" name="TextBox 3">
            <a:extLst>
              <a:ext uri="{FF2B5EF4-FFF2-40B4-BE49-F238E27FC236}">
                <a16:creationId xmlns:a16="http://schemas.microsoft.com/office/drawing/2014/main" id="{A64BFDCF-93D6-440C-9F46-DD21712B3A90}"/>
              </a:ext>
            </a:extLst>
          </p:cNvPr>
          <p:cNvSpPr txBox="1"/>
          <p:nvPr/>
        </p:nvSpPr>
        <p:spPr>
          <a:xfrm>
            <a:off x="2059389" y="5730723"/>
            <a:ext cx="3601940" cy="707886"/>
          </a:xfrm>
          <a:prstGeom prst="rect">
            <a:avLst/>
          </a:prstGeom>
          <a:noFill/>
        </p:spPr>
        <p:txBody>
          <a:bodyPr wrap="square" rtlCol="0">
            <a:spAutoFit/>
          </a:bodyPr>
          <a:lstStyle/>
          <a:p>
            <a:r>
              <a:rPr lang="en-US" sz="4000" dirty="0">
                <a:solidFill>
                  <a:schemeClr val="bg1"/>
                </a:solidFill>
                <a:latin typeface="Georgia" panose="02040502050405020303" pitchFamily="18" charset="0"/>
              </a:rPr>
              <a:t>See Part 3 </a:t>
            </a:r>
            <a:r>
              <a:rPr lang="en-US" sz="4000">
                <a:solidFill>
                  <a:schemeClr val="bg1"/>
                </a:solidFill>
                <a:latin typeface="Georgia" panose="02040502050405020303" pitchFamily="18" charset="0"/>
              </a:rPr>
              <a:t>of 4</a:t>
            </a:r>
            <a:endParaRPr lang="en-US" sz="4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6957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0" presetClass="exit" presetSubtype="0" fill="hold" nodeType="withEffect">
                                  <p:stCondLst>
                                    <p:cond delay="5200"/>
                                  </p:stCondLst>
                                  <p:childTnLst>
                                    <p:animEffect transition="out" filter="fade">
                                      <p:cBhvr>
                                        <p:cTn id="8" dur="9800"/>
                                        <p:tgtEl>
                                          <p:spTgt spid="5"/>
                                        </p:tgtEl>
                                      </p:cBhvr>
                                    </p:animEffect>
                                    <p:set>
                                      <p:cBhvr>
                                        <p:cTn id="9" dur="1" fill="hold">
                                          <p:stCondLst>
                                            <p:cond delay="9799"/>
                                          </p:stCondLst>
                                        </p:cTn>
                                        <p:tgtEl>
                                          <p:spTgt spid="5"/>
                                        </p:tgtEl>
                                        <p:attrNameLst>
                                          <p:attrName>style.visibility</p:attrName>
                                        </p:attrNameLst>
                                      </p:cBhvr>
                                      <p:to>
                                        <p:strVal val="hidden"/>
                                      </p:to>
                                    </p:set>
                                  </p:childTnLst>
                                </p:cTn>
                              </p:par>
                              <p:par>
                                <p:cTn id="10" presetID="10" presetClass="exit" presetSubtype="0" fill="hold" nodeType="withEffect">
                                  <p:stCondLst>
                                    <p:cond delay="5200"/>
                                  </p:stCondLst>
                                  <p:childTnLst>
                                    <p:animEffect transition="out" filter="fade">
                                      <p:cBhvr>
                                        <p:cTn id="11" dur="9800"/>
                                        <p:tgtEl>
                                          <p:spTgt spid="7"/>
                                        </p:tgtEl>
                                      </p:cBhvr>
                                    </p:animEffect>
                                    <p:set>
                                      <p:cBhvr>
                                        <p:cTn id="12" dur="1" fill="hold">
                                          <p:stCondLst>
                                            <p:cond delay="97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 cloud, night sky&#10;&#10;Description automatically generated">
            <a:extLst>
              <a:ext uri="{FF2B5EF4-FFF2-40B4-BE49-F238E27FC236}">
                <a16:creationId xmlns:a16="http://schemas.microsoft.com/office/drawing/2014/main" id="{CC5B308A-6DF6-4E99-9A84-295EC1DD7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168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48E11E-A9B5-4DAD-A704-2427846261C6}"/>
              </a:ext>
            </a:extLst>
          </p:cNvPr>
          <p:cNvPicPr>
            <a:picLocks noChangeAspect="1"/>
          </p:cNvPicPr>
          <p:nvPr/>
        </p:nvPicPr>
        <p:blipFill>
          <a:blip r:embed="rId2"/>
          <a:stretch>
            <a:fillRect/>
          </a:stretch>
        </p:blipFill>
        <p:spPr>
          <a:xfrm>
            <a:off x="663190" y="-639498"/>
            <a:ext cx="10836877" cy="8115472"/>
          </a:xfrm>
          <a:prstGeom prst="rect">
            <a:avLst/>
          </a:prstGeom>
          <a:effectLst>
            <a:softEdge rad="635000"/>
          </a:effectLst>
        </p:spPr>
      </p:pic>
    </p:spTree>
    <p:extLst>
      <p:ext uri="{BB962C8B-B14F-4D97-AF65-F5344CB8AC3E}">
        <p14:creationId xmlns:p14="http://schemas.microsoft.com/office/powerpoint/2010/main" val="392425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E85F94-DB6C-4D7A-BD43-8139CD51EAE4}"/>
              </a:ext>
            </a:extLst>
          </p:cNvPr>
          <p:cNvPicPr>
            <a:picLocks noChangeAspect="1"/>
          </p:cNvPicPr>
          <p:nvPr/>
        </p:nvPicPr>
        <p:blipFill>
          <a:blip r:embed="rId2"/>
          <a:stretch>
            <a:fillRect/>
          </a:stretch>
        </p:blipFill>
        <p:spPr>
          <a:xfrm>
            <a:off x="0" y="0"/>
            <a:ext cx="12192000" cy="7591530"/>
          </a:xfrm>
          <a:prstGeom prst="rect">
            <a:avLst/>
          </a:prstGeom>
        </p:spPr>
      </p:pic>
    </p:spTree>
    <p:extLst>
      <p:ext uri="{BB962C8B-B14F-4D97-AF65-F5344CB8AC3E}">
        <p14:creationId xmlns:p14="http://schemas.microsoft.com/office/powerpoint/2010/main" val="109311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ene, laser, light&#10;&#10;Description automatically generated">
            <a:extLst>
              <a:ext uri="{FF2B5EF4-FFF2-40B4-BE49-F238E27FC236}">
                <a16:creationId xmlns:a16="http://schemas.microsoft.com/office/drawing/2014/main" id="{6EC44DAB-8E1D-45E6-87DB-FA801B567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04000"/>
          </a:xfrm>
          <a:prstGeom prst="rect">
            <a:avLst/>
          </a:prstGeom>
        </p:spPr>
      </p:pic>
      <p:sp>
        <p:nvSpPr>
          <p:cNvPr id="2" name="TextBox 1">
            <a:extLst>
              <a:ext uri="{FF2B5EF4-FFF2-40B4-BE49-F238E27FC236}">
                <a16:creationId xmlns:a16="http://schemas.microsoft.com/office/drawing/2014/main" id="{EC8020E3-0BA1-4A91-B947-3172D7829D8B}"/>
              </a:ext>
            </a:extLst>
          </p:cNvPr>
          <p:cNvSpPr txBox="1"/>
          <p:nvPr/>
        </p:nvSpPr>
        <p:spPr>
          <a:xfrm>
            <a:off x="311500" y="311499"/>
            <a:ext cx="11615894" cy="6124754"/>
          </a:xfrm>
          <a:prstGeom prst="rect">
            <a:avLst/>
          </a:prstGeom>
          <a:noFill/>
        </p:spPr>
        <p:txBody>
          <a:bodyPr wrap="square" rtlCol="0">
            <a:spAutoFit/>
          </a:bodyPr>
          <a:lstStyle/>
          <a:p>
            <a:r>
              <a:rPr lang="en-US" sz="3200" dirty="0">
                <a:solidFill>
                  <a:schemeClr val="bg1"/>
                </a:solidFill>
              </a:rPr>
              <a:t>[Sec 85:1a-c] </a:t>
            </a:r>
          </a:p>
          <a:p>
            <a:r>
              <a:rPr lang="en-US" sz="3200" i="1" dirty="0">
                <a:solidFill>
                  <a:schemeClr val="bg1"/>
                </a:solidFill>
                <a:effectLst>
                  <a:outerShdw blurRad="38100" dist="38100" dir="2700000" algn="tl">
                    <a:srgbClr val="000000">
                      <a:alpha val="43137"/>
                    </a:srgbClr>
                  </a:outerShdw>
                </a:effectLst>
              </a:rPr>
              <a:t>Verily, thus saith the Lord unto you, who have assembled yourselves together to receive his will concerning you.</a:t>
            </a:r>
          </a:p>
          <a:p>
            <a:endParaRPr lang="en-US" sz="2000"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Behold, this is pleasing unto your Lord, and the angels rejoice over you; the alms of your prayers have come up into the ears of the Lord of Sabaoth, and are </a:t>
            </a:r>
            <a:r>
              <a:rPr lang="en-US" sz="3200" i="1" dirty="0">
                <a:solidFill>
                  <a:srgbClr val="FFC000"/>
                </a:solidFill>
                <a:effectLst>
                  <a:outerShdw blurRad="38100" dist="38100" dir="2700000" algn="tl">
                    <a:srgbClr val="000000">
                      <a:alpha val="43137"/>
                    </a:srgbClr>
                  </a:outerShdw>
                </a:effectLst>
              </a:rPr>
              <a:t>recorded in the book of the names of the sanctified, even them of the celestial world.</a:t>
            </a:r>
          </a:p>
          <a:p>
            <a:pPr algn="just"/>
            <a:endParaRPr lang="en-US" sz="20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Wherefore I now send upon you another Comforter, even upon you, my friends, that it may </a:t>
            </a:r>
            <a:r>
              <a:rPr lang="en-US" sz="3200" i="1" dirty="0">
                <a:solidFill>
                  <a:srgbClr val="FFC000"/>
                </a:solidFill>
                <a:effectLst>
                  <a:outerShdw blurRad="38100" dist="38100" dir="2700000" algn="tl">
                    <a:srgbClr val="000000">
                      <a:alpha val="43137"/>
                    </a:srgbClr>
                  </a:outerShdw>
                </a:effectLst>
              </a:rPr>
              <a:t>abide in your hearts, even the Holy Spirit of promise, </a:t>
            </a:r>
            <a:r>
              <a:rPr lang="en-US" sz="3200" i="1" dirty="0">
                <a:solidFill>
                  <a:schemeClr val="bg1"/>
                </a:solidFill>
                <a:effectLst>
                  <a:outerShdw blurRad="38100" dist="38100" dir="2700000" algn="tl">
                    <a:srgbClr val="000000">
                      <a:alpha val="43137"/>
                    </a:srgbClr>
                  </a:outerShdw>
                </a:effectLst>
              </a:rPr>
              <a:t>which other Comforter is the same that I promised unto my disciples, as is recorded in the testimony of John.</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337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right light in the sky&#10;&#10;Description automatically generated with low confidence">
            <a:extLst>
              <a:ext uri="{FF2B5EF4-FFF2-40B4-BE49-F238E27FC236}">
                <a16:creationId xmlns:a16="http://schemas.microsoft.com/office/drawing/2014/main" id="{C801D57D-B780-49D9-8FAF-7697E63A5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217123CD-7A72-4355-87F9-D6BB9EE7DF3E}"/>
              </a:ext>
            </a:extLst>
          </p:cNvPr>
          <p:cNvSpPr txBox="1"/>
          <p:nvPr/>
        </p:nvSpPr>
        <p:spPr>
          <a:xfrm>
            <a:off x="361740" y="440680"/>
            <a:ext cx="11756572" cy="5016758"/>
          </a:xfrm>
          <a:prstGeom prst="rect">
            <a:avLst/>
          </a:prstGeom>
          <a:noFill/>
        </p:spPr>
        <p:txBody>
          <a:bodyPr wrap="square">
            <a:spAutoFit/>
          </a:bodyPr>
          <a:lstStyle/>
          <a:p>
            <a:r>
              <a:rPr lang="en-US" sz="3200" dirty="0">
                <a:solidFill>
                  <a:schemeClr val="bg1"/>
                </a:solidFill>
                <a:effectLst>
                  <a:outerShdw blurRad="38100" dist="38100" dir="2700000" algn="tl">
                    <a:srgbClr val="000000">
                      <a:alpha val="43137"/>
                    </a:srgbClr>
                  </a:outerShdw>
                </a:effectLst>
              </a:rPr>
              <a:t>[Sec 85:2a-b] </a:t>
            </a:r>
          </a:p>
          <a:p>
            <a:pPr algn="just"/>
            <a:r>
              <a:rPr lang="en-US" sz="3200" i="1" dirty="0">
                <a:solidFill>
                  <a:schemeClr val="bg1"/>
                </a:solidFill>
                <a:effectLst>
                  <a:outerShdw blurRad="38100" dist="38100" dir="2700000" algn="tl">
                    <a:srgbClr val="000000">
                      <a:alpha val="43137"/>
                    </a:srgbClr>
                  </a:outerShdw>
                </a:effectLst>
              </a:rPr>
              <a:t>This Comforter is the </a:t>
            </a:r>
            <a:r>
              <a:rPr lang="en-US" sz="3200" b="1" i="1" dirty="0">
                <a:solidFill>
                  <a:srgbClr val="FFC000"/>
                </a:solidFill>
                <a:effectLst>
                  <a:outerShdw blurRad="38100" dist="38100" dir="2700000" algn="tl">
                    <a:srgbClr val="000000">
                      <a:alpha val="43137"/>
                    </a:srgbClr>
                  </a:outerShdw>
                </a:effectLst>
              </a:rPr>
              <a:t>promise</a:t>
            </a:r>
            <a:r>
              <a:rPr lang="en-US" sz="3200" i="1" dirty="0">
                <a:solidFill>
                  <a:schemeClr val="bg1"/>
                </a:solidFill>
                <a:effectLst>
                  <a:outerShdw blurRad="38100" dist="38100" dir="2700000" algn="tl">
                    <a:srgbClr val="000000">
                      <a:alpha val="43137"/>
                    </a:srgbClr>
                  </a:outerShdw>
                </a:effectLst>
              </a:rPr>
              <a:t> which I give unto you </a:t>
            </a:r>
            <a:r>
              <a:rPr lang="en-US" sz="3200" b="1" i="1" dirty="0">
                <a:solidFill>
                  <a:srgbClr val="FFC000"/>
                </a:solidFill>
                <a:effectLst>
                  <a:outerShdw blurRad="38100" dist="38100" dir="2700000" algn="tl">
                    <a:srgbClr val="000000">
                      <a:alpha val="43137"/>
                    </a:srgbClr>
                  </a:outerShdw>
                </a:effectLst>
              </a:rPr>
              <a:t>of eternal life</a:t>
            </a:r>
            <a:r>
              <a:rPr lang="en-US" sz="3200" i="1" dirty="0">
                <a:solidFill>
                  <a:schemeClr val="bg1"/>
                </a:solidFill>
                <a:effectLst>
                  <a:outerShdw blurRad="38100" dist="38100" dir="2700000" algn="tl">
                    <a:srgbClr val="000000">
                      <a:alpha val="43137"/>
                    </a:srgbClr>
                  </a:outerShdw>
                </a:effectLst>
              </a:rPr>
              <a:t>, even the </a:t>
            </a:r>
            <a:r>
              <a:rPr lang="en-US" sz="3200" b="1" i="1" dirty="0">
                <a:solidFill>
                  <a:srgbClr val="FFC000"/>
                </a:solidFill>
                <a:effectLst>
                  <a:outerShdw blurRad="38100" dist="38100" dir="2700000" algn="tl">
                    <a:srgbClr val="000000">
                      <a:alpha val="43137"/>
                    </a:srgbClr>
                  </a:outerShdw>
                </a:effectLst>
              </a:rPr>
              <a:t>glory of the celestial kingdom</a:t>
            </a:r>
            <a:r>
              <a:rPr lang="en-US" sz="3200" i="1" dirty="0">
                <a:solidFill>
                  <a:schemeClr val="bg1"/>
                </a:solidFill>
                <a:effectLst>
                  <a:outerShdw blurRad="38100" dist="38100" dir="2700000" algn="tl">
                    <a:srgbClr val="000000">
                      <a:alpha val="43137"/>
                    </a:srgbClr>
                  </a:outerShdw>
                </a:effectLst>
              </a:rPr>
              <a:t>; which glory is that of the church of the Firstborn, even of God, the holiest of all, through Jesus Christ, his Son;</a:t>
            </a:r>
          </a:p>
          <a:p>
            <a:pPr algn="just"/>
            <a:endParaRPr lang="en-US" sz="3200" i="1" dirty="0">
              <a:solidFill>
                <a:schemeClr val="bg1"/>
              </a:solidFill>
              <a:effectLst>
                <a:outerShdw blurRad="38100" dist="38100" dir="2700000" algn="tl">
                  <a:srgbClr val="000000">
                    <a:alpha val="43137"/>
                  </a:srgbClr>
                </a:outerShdw>
              </a:effectLst>
            </a:endParaRPr>
          </a:p>
          <a:p>
            <a:pPr algn="just"/>
            <a:r>
              <a:rPr lang="en-US" sz="3200" i="1" dirty="0">
                <a:solidFill>
                  <a:schemeClr val="bg1"/>
                </a:solidFill>
                <a:effectLst>
                  <a:outerShdw blurRad="38100" dist="38100" dir="2700000" algn="tl">
                    <a:srgbClr val="000000">
                      <a:alpha val="43137"/>
                    </a:srgbClr>
                  </a:outerShdw>
                </a:effectLst>
              </a:rPr>
              <a:t>he that ascended up on high, as also he descended below all things, in that he comprehended all things, that he might be in all and through all things, the light of truth, which truth shineth. </a:t>
            </a:r>
            <a:r>
              <a:rPr lang="en-US" sz="3200" i="1" dirty="0">
                <a:solidFill>
                  <a:srgbClr val="FFC000"/>
                </a:solidFill>
                <a:effectLst>
                  <a:outerShdw blurRad="38100" dist="38100" dir="2700000" algn="tl">
                    <a:srgbClr val="000000">
                      <a:alpha val="43137"/>
                    </a:srgbClr>
                  </a:outerShdw>
                </a:effectLst>
              </a:rPr>
              <a:t>This is the light of Christ.</a:t>
            </a:r>
          </a:p>
        </p:txBody>
      </p:sp>
    </p:spTree>
    <p:extLst>
      <p:ext uri="{BB962C8B-B14F-4D97-AF65-F5344CB8AC3E}">
        <p14:creationId xmlns:p14="http://schemas.microsoft.com/office/powerpoint/2010/main" val="8373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star, light, dark&#10;&#10;Description automatically generated">
            <a:extLst>
              <a:ext uri="{FF2B5EF4-FFF2-40B4-BE49-F238E27FC236}">
                <a16:creationId xmlns:a16="http://schemas.microsoft.com/office/drawing/2014/main" id="{72A398C9-3E87-4C30-9E3C-B29B769B6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58" y="-686477"/>
            <a:ext cx="11240756" cy="8567953"/>
          </a:xfrm>
          <a:prstGeom prst="rect">
            <a:avLst/>
          </a:prstGeom>
          <a:effectLst>
            <a:softEdge rad="635000"/>
          </a:effectLst>
        </p:spPr>
      </p:pic>
      <p:sp>
        <p:nvSpPr>
          <p:cNvPr id="2" name="TextBox 1">
            <a:extLst>
              <a:ext uri="{FF2B5EF4-FFF2-40B4-BE49-F238E27FC236}">
                <a16:creationId xmlns:a16="http://schemas.microsoft.com/office/drawing/2014/main" id="{7C2ECA94-C8D1-4B98-952D-CC944E851CCD}"/>
              </a:ext>
            </a:extLst>
          </p:cNvPr>
          <p:cNvSpPr txBox="1"/>
          <p:nvPr/>
        </p:nvSpPr>
        <p:spPr>
          <a:xfrm>
            <a:off x="221064" y="251209"/>
            <a:ext cx="11716378" cy="6001643"/>
          </a:xfrm>
          <a:prstGeom prst="rect">
            <a:avLst/>
          </a:prstGeom>
          <a:noFill/>
        </p:spPr>
        <p:txBody>
          <a:bodyPr wrap="square" rtlCol="0">
            <a:spAutoFit/>
          </a:bodyPr>
          <a:lstStyle/>
          <a:p>
            <a:r>
              <a:rPr lang="en-US" sz="3200" dirty="0">
                <a:solidFill>
                  <a:schemeClr val="bg1"/>
                </a:solidFill>
              </a:rPr>
              <a:t>[Sec 85:2c-f] </a:t>
            </a:r>
          </a:p>
          <a:p>
            <a:r>
              <a:rPr lang="en-US" sz="3200" dirty="0">
                <a:solidFill>
                  <a:schemeClr val="bg1"/>
                </a:solidFill>
              </a:rPr>
              <a:t>As also </a:t>
            </a:r>
            <a:r>
              <a:rPr lang="en-US" sz="3200" b="1" dirty="0">
                <a:solidFill>
                  <a:srgbClr val="FFC000"/>
                </a:solidFill>
              </a:rPr>
              <a:t>he is in the sun</a:t>
            </a:r>
            <a:r>
              <a:rPr lang="en-US" sz="3200" dirty="0">
                <a:solidFill>
                  <a:schemeClr val="bg1"/>
                </a:solidFill>
              </a:rPr>
              <a:t>, and the light of the sun, and the power thereof by which it was made.</a:t>
            </a:r>
          </a:p>
          <a:p>
            <a:endParaRPr lang="en-US" sz="3200" dirty="0">
              <a:solidFill>
                <a:schemeClr val="bg1"/>
              </a:solidFill>
            </a:endParaRPr>
          </a:p>
          <a:p>
            <a:r>
              <a:rPr lang="en-US" sz="3200" dirty="0">
                <a:solidFill>
                  <a:schemeClr val="bg1"/>
                </a:solidFill>
              </a:rPr>
              <a:t>As also </a:t>
            </a:r>
            <a:r>
              <a:rPr lang="en-US" sz="3200" b="1" dirty="0">
                <a:solidFill>
                  <a:srgbClr val="FFC000"/>
                </a:solidFill>
              </a:rPr>
              <a:t>he is in the moon</a:t>
            </a:r>
            <a:r>
              <a:rPr lang="en-US" sz="3200" dirty="0">
                <a:solidFill>
                  <a:schemeClr val="bg1"/>
                </a:solidFill>
              </a:rPr>
              <a:t>, and is the light of the moon, and the power thereof by which it was made.</a:t>
            </a:r>
          </a:p>
          <a:p>
            <a:endParaRPr lang="en-US" sz="3200" dirty="0">
              <a:solidFill>
                <a:schemeClr val="bg1"/>
              </a:solidFill>
            </a:endParaRPr>
          </a:p>
          <a:p>
            <a:r>
              <a:rPr lang="en-US" sz="3200" dirty="0">
                <a:solidFill>
                  <a:schemeClr val="bg1"/>
                </a:solidFill>
              </a:rPr>
              <a:t>As also the </a:t>
            </a:r>
            <a:r>
              <a:rPr lang="en-US" sz="3200" b="1" dirty="0">
                <a:solidFill>
                  <a:srgbClr val="FFC000"/>
                </a:solidFill>
                <a:effectLst>
                  <a:outerShdw blurRad="38100" dist="38100" dir="2700000" algn="tl">
                    <a:srgbClr val="000000">
                      <a:alpha val="43137"/>
                    </a:srgbClr>
                  </a:outerShdw>
                </a:effectLst>
              </a:rPr>
              <a:t>light of the stars</a:t>
            </a:r>
            <a:r>
              <a:rPr lang="en-US" sz="3200" dirty="0">
                <a:solidFill>
                  <a:schemeClr val="bg1"/>
                </a:solidFill>
              </a:rPr>
              <a:t>, and the power thereof by which they were made.</a:t>
            </a:r>
          </a:p>
          <a:p>
            <a:endParaRPr lang="en-US" sz="3200" dirty="0">
              <a:solidFill>
                <a:schemeClr val="bg1"/>
              </a:solidFill>
            </a:endParaRPr>
          </a:p>
          <a:p>
            <a:r>
              <a:rPr lang="en-US" sz="3200" dirty="0">
                <a:solidFill>
                  <a:schemeClr val="bg1"/>
                </a:solidFill>
              </a:rPr>
              <a:t>And </a:t>
            </a:r>
            <a:r>
              <a:rPr lang="en-US" sz="3200" b="1" dirty="0">
                <a:solidFill>
                  <a:srgbClr val="FFC000"/>
                </a:solidFill>
              </a:rPr>
              <a:t>the earth also</a:t>
            </a:r>
            <a:r>
              <a:rPr lang="en-US" sz="3200" dirty="0">
                <a:solidFill>
                  <a:schemeClr val="bg1"/>
                </a:solidFill>
              </a:rPr>
              <a:t>, and the power thereof, even the earth upon which you stand.</a:t>
            </a:r>
          </a:p>
        </p:txBody>
      </p:sp>
    </p:spTree>
    <p:extLst>
      <p:ext uri="{BB962C8B-B14F-4D97-AF65-F5344CB8AC3E}">
        <p14:creationId xmlns:p14="http://schemas.microsoft.com/office/powerpoint/2010/main" val="109451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ene, laser&#10;&#10;Description automatically generated">
            <a:extLst>
              <a:ext uri="{FF2B5EF4-FFF2-40B4-BE49-F238E27FC236}">
                <a16:creationId xmlns:a16="http://schemas.microsoft.com/office/drawing/2014/main" id="{3055EDA5-DD2B-44AF-AA97-50B8C84F7ED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426C8F9-A1A9-4B81-9765-9004A216E45A}"/>
              </a:ext>
            </a:extLst>
          </p:cNvPr>
          <p:cNvSpPr txBox="1"/>
          <p:nvPr/>
        </p:nvSpPr>
        <p:spPr>
          <a:xfrm>
            <a:off x="251209" y="422031"/>
            <a:ext cx="11826909" cy="6186309"/>
          </a:xfrm>
          <a:prstGeom prst="rect">
            <a:avLst/>
          </a:prstGeom>
          <a:noFill/>
        </p:spPr>
        <p:txBody>
          <a:bodyPr wrap="square" rtlCol="0">
            <a:spAutoFit/>
          </a:bodyPr>
          <a:lstStyle/>
          <a:p>
            <a:pPr algn="just"/>
            <a:r>
              <a:rPr lang="en-US" sz="3600" dirty="0">
                <a:solidFill>
                  <a:schemeClr val="bg1"/>
                </a:solidFill>
                <a:effectLst>
                  <a:outerShdw blurRad="38100" dist="38100" dir="2700000" algn="tl">
                    <a:srgbClr val="000000">
                      <a:alpha val="43137"/>
                    </a:srgbClr>
                  </a:outerShdw>
                </a:effectLst>
              </a:rPr>
              <a:t>[Sec 85:3a-b] </a:t>
            </a:r>
          </a:p>
          <a:p>
            <a:pPr algn="just"/>
            <a:r>
              <a:rPr lang="en-US" sz="3600" i="1" dirty="0">
                <a:solidFill>
                  <a:schemeClr val="bg1"/>
                </a:solidFill>
                <a:effectLst>
                  <a:outerShdw blurRad="38100" dist="38100" dir="2700000" algn="tl">
                    <a:srgbClr val="000000">
                      <a:alpha val="43137"/>
                    </a:srgbClr>
                  </a:outerShdw>
                </a:effectLst>
              </a:rPr>
              <a:t>And the light which now shineth, which giveth you light, is through him who enlighteneth your eyes, which is the same light that quickeneth your understandings; which </a:t>
            </a:r>
            <a:r>
              <a:rPr lang="en-US" sz="3600" b="1" i="1" dirty="0">
                <a:solidFill>
                  <a:srgbClr val="FFC000"/>
                </a:solidFill>
                <a:effectLst>
                  <a:outerShdw blurRad="38100" dist="38100" dir="2700000" algn="tl">
                    <a:srgbClr val="000000">
                      <a:alpha val="43137"/>
                    </a:srgbClr>
                  </a:outerShdw>
                </a:effectLst>
              </a:rPr>
              <a:t>light proceedeth forth from the presence of God</a:t>
            </a:r>
            <a:r>
              <a:rPr lang="en-US" sz="3600" i="1" dirty="0">
                <a:solidFill>
                  <a:schemeClr val="bg1"/>
                </a:solidFill>
                <a:effectLst>
                  <a:outerShdw blurRad="38100" dist="38100" dir="2700000" algn="tl">
                    <a:srgbClr val="000000">
                      <a:alpha val="43137"/>
                    </a:srgbClr>
                  </a:outerShdw>
                </a:effectLst>
              </a:rPr>
              <a:t>, to fill the immensity of space.</a:t>
            </a:r>
          </a:p>
          <a:p>
            <a:pPr algn="just"/>
            <a:endParaRPr lang="en-US" sz="3600" dirty="0">
              <a:solidFill>
                <a:schemeClr val="bg1"/>
              </a:solidFill>
              <a:effectLst>
                <a:outerShdw blurRad="38100" dist="38100" dir="2700000" algn="tl">
                  <a:srgbClr val="000000">
                    <a:alpha val="43137"/>
                  </a:srgbClr>
                </a:outerShdw>
              </a:effectLst>
            </a:endParaRPr>
          </a:p>
          <a:p>
            <a:pPr algn="just"/>
            <a:r>
              <a:rPr lang="en-US" sz="3600" i="1" dirty="0">
                <a:solidFill>
                  <a:schemeClr val="bg1"/>
                </a:solidFill>
                <a:effectLst>
                  <a:outerShdw blurRad="38100" dist="38100" dir="2700000" algn="tl">
                    <a:srgbClr val="000000">
                      <a:alpha val="43137"/>
                    </a:srgbClr>
                  </a:outerShdw>
                </a:effectLst>
              </a:rPr>
              <a:t>The light which is in all things; which giveth life to all things; which is the law by which all things are governed; even the </a:t>
            </a:r>
            <a:r>
              <a:rPr lang="en-US" sz="3600" b="1" i="1" dirty="0">
                <a:solidFill>
                  <a:srgbClr val="FFC000"/>
                </a:solidFill>
                <a:effectLst>
                  <a:outerShdw blurRad="38100" dist="38100" dir="2700000" algn="tl">
                    <a:srgbClr val="000000">
                      <a:alpha val="43137"/>
                    </a:srgbClr>
                  </a:outerShdw>
                </a:effectLst>
              </a:rPr>
              <a:t>power of God </a:t>
            </a:r>
            <a:r>
              <a:rPr lang="en-US" sz="3600" i="1" dirty="0">
                <a:solidFill>
                  <a:schemeClr val="bg1"/>
                </a:solidFill>
                <a:effectLst>
                  <a:outerShdw blurRad="38100" dist="38100" dir="2700000" algn="tl">
                    <a:srgbClr val="000000">
                      <a:alpha val="43137"/>
                    </a:srgbClr>
                  </a:outerShdw>
                </a:effectLst>
              </a:rPr>
              <a:t>who sitteth upon his throne, who is in the bosom of eternity, who is in the midst of all things.</a:t>
            </a:r>
          </a:p>
        </p:txBody>
      </p:sp>
    </p:spTree>
    <p:extLst>
      <p:ext uri="{BB962C8B-B14F-4D97-AF65-F5344CB8AC3E}">
        <p14:creationId xmlns:p14="http://schemas.microsoft.com/office/powerpoint/2010/main" val="158509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1910</Words>
  <Application>Microsoft Office PowerPoint</Application>
  <PresentationFormat>Widescreen</PresentationFormat>
  <Paragraphs>98</Paragraphs>
  <Slides>24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Noland</dc:creator>
  <cp:lastModifiedBy>James Noland</cp:lastModifiedBy>
  <cp:revision>109</cp:revision>
  <dcterms:created xsi:type="dcterms:W3CDTF">2020-12-18T17:50:25Z</dcterms:created>
  <dcterms:modified xsi:type="dcterms:W3CDTF">2020-12-22T19:20:13Z</dcterms:modified>
</cp:coreProperties>
</file>