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49" r:id="rId2"/>
    <p:sldId id="379" r:id="rId3"/>
    <p:sldId id="362" r:id="rId4"/>
    <p:sldId id="363" r:id="rId5"/>
    <p:sldId id="359" r:id="rId6"/>
    <p:sldId id="364" r:id="rId7"/>
    <p:sldId id="348" r:id="rId8"/>
    <p:sldId id="365" r:id="rId9"/>
    <p:sldId id="346" r:id="rId10"/>
    <p:sldId id="256" r:id="rId11"/>
    <p:sldId id="349" r:id="rId12"/>
    <p:sldId id="456" r:id="rId13"/>
    <p:sldId id="343" r:id="rId14"/>
    <p:sldId id="366" r:id="rId15"/>
    <p:sldId id="350" r:id="rId16"/>
    <p:sldId id="351" r:id="rId17"/>
    <p:sldId id="431" r:id="rId18"/>
    <p:sldId id="269" r:id="rId19"/>
    <p:sldId id="262" r:id="rId20"/>
    <p:sldId id="352" r:id="rId21"/>
    <p:sldId id="353" r:id="rId22"/>
    <p:sldId id="354" r:id="rId23"/>
    <p:sldId id="268" r:id="rId24"/>
    <p:sldId id="355" r:id="rId25"/>
    <p:sldId id="257" r:id="rId26"/>
    <p:sldId id="356" r:id="rId27"/>
    <p:sldId id="329" r:id="rId28"/>
    <p:sldId id="258" r:id="rId29"/>
    <p:sldId id="259" r:id="rId30"/>
    <p:sldId id="263" r:id="rId31"/>
    <p:sldId id="264" r:id="rId32"/>
    <p:sldId id="265" r:id="rId33"/>
    <p:sldId id="266" r:id="rId34"/>
    <p:sldId id="267" r:id="rId35"/>
    <p:sldId id="433" r:id="rId36"/>
    <p:sldId id="432" r:id="rId37"/>
    <p:sldId id="330" r:id="rId38"/>
    <p:sldId id="357" r:id="rId39"/>
    <p:sldId id="358" r:id="rId40"/>
    <p:sldId id="331" r:id="rId41"/>
    <p:sldId id="270" r:id="rId42"/>
    <p:sldId id="271" r:id="rId43"/>
    <p:sldId id="272" r:id="rId44"/>
    <p:sldId id="274" r:id="rId45"/>
    <p:sldId id="273" r:id="rId46"/>
    <p:sldId id="275" r:id="rId47"/>
    <p:sldId id="276" r:id="rId48"/>
    <p:sldId id="336" r:id="rId49"/>
    <p:sldId id="278" r:id="rId50"/>
    <p:sldId id="277" r:id="rId51"/>
    <p:sldId id="438" r:id="rId52"/>
    <p:sldId id="279" r:id="rId53"/>
    <p:sldId id="385" r:id="rId54"/>
    <p:sldId id="386" r:id="rId55"/>
    <p:sldId id="387" r:id="rId56"/>
    <p:sldId id="393" r:id="rId57"/>
    <p:sldId id="280" r:id="rId58"/>
    <p:sldId id="435" r:id="rId59"/>
    <p:sldId id="282" r:id="rId60"/>
    <p:sldId id="283" r:id="rId61"/>
    <p:sldId id="319" r:id="rId62"/>
    <p:sldId id="444" r:id="rId63"/>
    <p:sldId id="445" r:id="rId64"/>
    <p:sldId id="284" r:id="rId65"/>
    <p:sldId id="381" r:id="rId66"/>
    <p:sldId id="383" r:id="rId67"/>
    <p:sldId id="382" r:id="rId68"/>
    <p:sldId id="285" r:id="rId69"/>
    <p:sldId id="388" r:id="rId70"/>
    <p:sldId id="390" r:id="rId71"/>
    <p:sldId id="391" r:id="rId72"/>
    <p:sldId id="287" r:id="rId73"/>
    <p:sldId id="289" r:id="rId74"/>
    <p:sldId id="288" r:id="rId75"/>
    <p:sldId id="292" r:id="rId76"/>
    <p:sldId id="293" r:id="rId77"/>
    <p:sldId id="299" r:id="rId78"/>
    <p:sldId id="300" r:id="rId79"/>
    <p:sldId id="301" r:id="rId80"/>
    <p:sldId id="302" r:id="rId81"/>
    <p:sldId id="303" r:id="rId82"/>
    <p:sldId id="451" r:id="rId83"/>
    <p:sldId id="452" r:id="rId84"/>
    <p:sldId id="453" r:id="rId85"/>
    <p:sldId id="454" r:id="rId86"/>
    <p:sldId id="455" r:id="rId87"/>
    <p:sldId id="304" r:id="rId88"/>
    <p:sldId id="306" r:id="rId89"/>
    <p:sldId id="305" r:id="rId90"/>
    <p:sldId id="307" r:id="rId91"/>
    <p:sldId id="309" r:id="rId92"/>
    <p:sldId id="321" r:id="rId93"/>
    <p:sldId id="322" r:id="rId94"/>
    <p:sldId id="323" r:id="rId95"/>
    <p:sldId id="325" r:id="rId96"/>
    <p:sldId id="326" r:id="rId97"/>
    <p:sldId id="339" r:id="rId98"/>
    <p:sldId id="324" r:id="rId99"/>
    <p:sldId id="327" r:id="rId100"/>
    <p:sldId id="297" r:id="rId101"/>
    <p:sldId id="290" r:id="rId102"/>
    <p:sldId id="294" r:id="rId103"/>
    <p:sldId id="295" r:id="rId104"/>
    <p:sldId id="332" r:id="rId105"/>
    <p:sldId id="308" r:id="rId106"/>
    <p:sldId id="320" r:id="rId107"/>
    <p:sldId id="298" r:id="rId108"/>
    <p:sldId id="328" r:id="rId109"/>
    <p:sldId id="337" r:id="rId110"/>
    <p:sldId id="341" r:id="rId111"/>
    <p:sldId id="440" r:id="rId112"/>
    <p:sldId id="394" r:id="rId113"/>
    <p:sldId id="398" r:id="rId114"/>
    <p:sldId id="397" r:id="rId115"/>
    <p:sldId id="399" r:id="rId116"/>
    <p:sldId id="401" r:id="rId117"/>
    <p:sldId id="403" r:id="rId118"/>
    <p:sldId id="400" r:id="rId119"/>
    <p:sldId id="404" r:id="rId120"/>
    <p:sldId id="405" r:id="rId121"/>
    <p:sldId id="406" r:id="rId122"/>
    <p:sldId id="408" r:id="rId123"/>
    <p:sldId id="410" r:id="rId124"/>
    <p:sldId id="411" r:id="rId125"/>
    <p:sldId id="402" r:id="rId126"/>
    <p:sldId id="446" r:id="rId127"/>
    <p:sldId id="409" r:id="rId128"/>
    <p:sldId id="412" r:id="rId129"/>
    <p:sldId id="413" r:id="rId130"/>
    <p:sldId id="414" r:id="rId131"/>
    <p:sldId id="417" r:id="rId132"/>
    <p:sldId id="416" r:id="rId133"/>
    <p:sldId id="415" r:id="rId134"/>
    <p:sldId id="425" r:id="rId135"/>
    <p:sldId id="426" r:id="rId136"/>
    <p:sldId id="427" r:id="rId137"/>
    <p:sldId id="428" r:id="rId138"/>
    <p:sldId id="429" r:id="rId139"/>
    <p:sldId id="430" r:id="rId140"/>
    <p:sldId id="443" r:id="rId141"/>
    <p:sldId id="439" r:id="rId142"/>
    <p:sldId id="441" r:id="rId143"/>
    <p:sldId id="442" r:id="rId144"/>
    <p:sldId id="450" r:id="rId145"/>
  </p:sldIdLst>
  <p:sldSz cx="9144000" cy="6858000" type="screen4x3"/>
  <p:notesSz cx="6858000" cy="9144000"/>
  <p:embeddedFontLst>
    <p:embeddedFont>
      <p:font typeface="Calibri" panose="020F0502020204030204" pitchFamily="34" charset="0"/>
      <p:regular r:id="rId146"/>
      <p:bold r:id="rId147"/>
      <p:italic r:id="rId148"/>
      <p:boldItalic r:id="rId149"/>
    </p:embeddedFont>
    <p:embeddedFont>
      <p:font typeface="French Script MT" panose="03020402040607040605" pitchFamily="66" charset="0"/>
      <p:regular r:id="rId150"/>
    </p:embeddedFont>
    <p:embeddedFont>
      <p:font typeface="Georgia" panose="02040502050405020303" pitchFamily="18" charset="0"/>
      <p:regular r:id="rId151"/>
      <p:bold r:id="rId152"/>
      <p:italic r:id="rId153"/>
      <p:boldItalic r:id="rId154"/>
    </p:embeddedFont>
  </p:embeddedFontLst>
  <p:custShowLst>
    <p:custShow name="Custom Show 1" id="0">
      <p:sldLst>
        <p:sld r:id="rId4"/>
        <p:sld r:id="rId8"/>
        <p:sld r:id="rId10"/>
        <p:sld r:id="rId11"/>
        <p:sld r:id="rId20"/>
        <p:sld r:id="rId21"/>
        <p:sld r:id="rId23"/>
        <p:sld r:id="rId24"/>
        <p:sld r:id="rId25"/>
        <p:sld r:id="rId26"/>
        <p:sld r:id="rId27"/>
        <p:sld r:id="rId35"/>
        <p:sld r:id="rId38"/>
        <p:sld r:id="rId39"/>
        <p:sld r:id="rId47"/>
        <p:sld r:id="rId50"/>
        <p:sld r:id="rId58"/>
        <p:sld r:id="rId60"/>
        <p:sld r:id="rId61"/>
        <p:sld r:id="rId65"/>
        <p:sld r:id="rId76"/>
        <p:sld r:id="rId77"/>
        <p:sld r:id="rId101"/>
        <p:sld r:id="rId103"/>
        <p:sld r:id="rId104"/>
        <p:sld r:id="rId105"/>
        <p:sld r:id="rId106"/>
        <p:sld r:id="rId107"/>
        <p:sld r:id="rId108"/>
        <p:sld r:id="rId109"/>
        <p:sld r:id="rId111"/>
        <p:sld r:id="rId113"/>
        <p:sld r:id="rId115"/>
        <p:sld r:id="rId114"/>
        <p:sld r:id="rId116"/>
        <p:sld r:id="rId117"/>
        <p:sld r:id="rId118"/>
        <p:sld r:id="rId119"/>
        <p:sld r:id="rId120"/>
        <p:sld r:id="rId121"/>
        <p:sld r:id="rId122"/>
        <p:sld r:id="rId123"/>
        <p:sld r:id="rId124"/>
        <p:sld r:id="rId125"/>
        <p:sld r:id="rId126"/>
        <p:sld r:id="rId128"/>
        <p:sld r:id="rId129"/>
        <p:sld r:id="rId130"/>
        <p:sld r:id="rId131"/>
        <p:sld r:id="rId132"/>
        <p:sld r:id="rId133"/>
        <p:sld r:id="rId134"/>
        <p:sld r:id="rId135"/>
        <p:sld r:id="rId136"/>
        <p:sld r:id="rId137"/>
        <p:sld r:id="rId138"/>
        <p:sld r:id="rId139"/>
        <p:sld r:id="rId140"/>
      </p:sldLst>
    </p:custShow>
  </p:custShowLst>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Noland" initials="JN" lastIdx="1" clrIdx="0">
    <p:extLst>
      <p:ext uri="{19B8F6BF-5375-455C-9EA6-DF929625EA0E}">
        <p15:presenceInfo xmlns:p15="http://schemas.microsoft.com/office/powerpoint/2012/main" userId="339aaf32c9adf6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953"/>
    <a:srgbClr val="E2C7A0"/>
    <a:srgbClr val="DEA882"/>
    <a:srgbClr val="010101"/>
    <a:srgbClr val="FFFFFF"/>
    <a:srgbClr val="996600"/>
    <a:srgbClr val="BC8F00"/>
    <a:srgbClr val="FFCF89"/>
    <a:srgbClr val="7030A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1" autoAdjust="0"/>
    <p:restoredTop sz="94605" autoAdjust="0"/>
  </p:normalViewPr>
  <p:slideViewPr>
    <p:cSldViewPr>
      <p:cViewPr varScale="1">
        <p:scale>
          <a:sx n="93" d="100"/>
          <a:sy n="93" d="100"/>
        </p:scale>
        <p:origin x="1186"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3" d="100"/>
        <a:sy n="103" d="100"/>
      </p:scale>
      <p:origin x="0" y="88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4.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5.fntdata"/><Relationship Id="rId155"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6.fntdata"/><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9.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A7C9257-BCF1-41FA-B753-5BE40BFF62F4}" type="datetimeFigureOut">
              <a:rPr lang="en-US"/>
              <a:pPr>
                <a:defRPr/>
              </a:pPr>
              <a:t>12/22/2020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66346B-EE85-4A42-9F16-8A3F3616A1EC}" type="slidenum">
              <a:rPr lang="en-US"/>
              <a:pPr>
                <a:defRPr/>
              </a:pPr>
              <a:t>‹#›</a:t>
            </a:fld>
            <a:endParaRPr lang="en-US" dirty="0"/>
          </a:p>
        </p:txBody>
      </p:sp>
    </p:spTree>
    <p:extLst>
      <p:ext uri="{BB962C8B-B14F-4D97-AF65-F5344CB8AC3E}">
        <p14:creationId xmlns:p14="http://schemas.microsoft.com/office/powerpoint/2010/main" val="187734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20E09F1-BCF2-497A-98BE-908EFF342F81}" type="datetimeFigureOut">
              <a:rPr lang="en-US"/>
              <a:pPr>
                <a:defRPr/>
              </a:pPr>
              <a:t>12/22/2020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DDC890-1281-434B-A794-8CF78199B082}" type="slidenum">
              <a:rPr lang="en-US"/>
              <a:pPr>
                <a:defRPr/>
              </a:pPr>
              <a:t>‹#›</a:t>
            </a:fld>
            <a:endParaRPr lang="en-US" dirty="0"/>
          </a:p>
        </p:txBody>
      </p:sp>
    </p:spTree>
    <p:extLst>
      <p:ext uri="{BB962C8B-B14F-4D97-AF65-F5344CB8AC3E}">
        <p14:creationId xmlns:p14="http://schemas.microsoft.com/office/powerpoint/2010/main" val="2748673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758A82-CD4E-4665-9C01-1F2762C1D798}" type="datetimeFigureOut">
              <a:rPr lang="en-US"/>
              <a:pPr>
                <a:defRPr/>
              </a:pPr>
              <a:t>12/22/2020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9C921B-6699-4DAA-BA2F-3A610D5C3FAD}" type="slidenum">
              <a:rPr lang="en-US"/>
              <a:pPr>
                <a:defRPr/>
              </a:pPr>
              <a:t>‹#›</a:t>
            </a:fld>
            <a:endParaRPr lang="en-US" dirty="0"/>
          </a:p>
        </p:txBody>
      </p:sp>
    </p:spTree>
    <p:extLst>
      <p:ext uri="{BB962C8B-B14F-4D97-AF65-F5344CB8AC3E}">
        <p14:creationId xmlns:p14="http://schemas.microsoft.com/office/powerpoint/2010/main" val="40867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6E61D3-B4CE-4795-BA7B-625936FB517E}" type="datetimeFigureOut">
              <a:rPr lang="en-US"/>
              <a:pPr>
                <a:defRPr/>
              </a:pPr>
              <a:t>12/22/2020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60B70A-88C7-4EFE-8475-A8E5AA39704D}" type="slidenum">
              <a:rPr lang="en-US"/>
              <a:pPr>
                <a:defRPr/>
              </a:pPr>
              <a:t>‹#›</a:t>
            </a:fld>
            <a:endParaRPr lang="en-US" dirty="0"/>
          </a:p>
        </p:txBody>
      </p:sp>
    </p:spTree>
    <p:extLst>
      <p:ext uri="{BB962C8B-B14F-4D97-AF65-F5344CB8AC3E}">
        <p14:creationId xmlns:p14="http://schemas.microsoft.com/office/powerpoint/2010/main" val="91054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F8C2FA5-4540-4604-941C-D54539969806}" type="datetimeFigureOut">
              <a:rPr lang="en-US"/>
              <a:pPr>
                <a:defRPr/>
              </a:pPr>
              <a:t>12/22/2020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679037-CF1B-49D6-92DD-D6AF08DFE1F7}" type="slidenum">
              <a:rPr lang="en-US"/>
              <a:pPr>
                <a:defRPr/>
              </a:pPr>
              <a:t>‹#›</a:t>
            </a:fld>
            <a:endParaRPr lang="en-US" dirty="0"/>
          </a:p>
        </p:txBody>
      </p:sp>
    </p:spTree>
    <p:extLst>
      <p:ext uri="{BB962C8B-B14F-4D97-AF65-F5344CB8AC3E}">
        <p14:creationId xmlns:p14="http://schemas.microsoft.com/office/powerpoint/2010/main" val="160321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8AED611-0E96-40E6-9855-D0AFB24782B1}" type="datetimeFigureOut">
              <a:rPr lang="en-US"/>
              <a:pPr>
                <a:defRPr/>
              </a:pPr>
              <a:t>12/22/2020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36A021-A577-4570-A6C8-58C970B204BB}" type="slidenum">
              <a:rPr lang="en-US"/>
              <a:pPr>
                <a:defRPr/>
              </a:pPr>
              <a:t>‹#›</a:t>
            </a:fld>
            <a:endParaRPr lang="en-US" dirty="0"/>
          </a:p>
        </p:txBody>
      </p:sp>
    </p:spTree>
    <p:extLst>
      <p:ext uri="{BB962C8B-B14F-4D97-AF65-F5344CB8AC3E}">
        <p14:creationId xmlns:p14="http://schemas.microsoft.com/office/powerpoint/2010/main" val="202095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5C5399F-53AE-442D-8093-2E09A8D25C68}" type="datetimeFigureOut">
              <a:rPr lang="en-US"/>
              <a:pPr>
                <a:defRPr/>
              </a:pPr>
              <a:t>12/22/2020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EA364F3-3E43-4E2D-BFB4-0EA8B419692B}" type="slidenum">
              <a:rPr lang="en-US"/>
              <a:pPr>
                <a:defRPr/>
              </a:pPr>
              <a:t>‹#›</a:t>
            </a:fld>
            <a:endParaRPr lang="en-US" dirty="0"/>
          </a:p>
        </p:txBody>
      </p:sp>
    </p:spTree>
    <p:extLst>
      <p:ext uri="{BB962C8B-B14F-4D97-AF65-F5344CB8AC3E}">
        <p14:creationId xmlns:p14="http://schemas.microsoft.com/office/powerpoint/2010/main" val="181830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DB9D225-0C9F-47FF-AC91-E7C6AA054914}" type="datetimeFigureOut">
              <a:rPr lang="en-US"/>
              <a:pPr>
                <a:defRPr/>
              </a:pPr>
              <a:t>12/22/2020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1C4F7E8-3A42-40FB-A31E-CF98DA6E062B}" type="slidenum">
              <a:rPr lang="en-US"/>
              <a:pPr>
                <a:defRPr/>
              </a:pPr>
              <a:t>‹#›</a:t>
            </a:fld>
            <a:endParaRPr lang="en-US" dirty="0"/>
          </a:p>
        </p:txBody>
      </p:sp>
    </p:spTree>
    <p:extLst>
      <p:ext uri="{BB962C8B-B14F-4D97-AF65-F5344CB8AC3E}">
        <p14:creationId xmlns:p14="http://schemas.microsoft.com/office/powerpoint/2010/main" val="1750180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773B027-E1E0-48BC-B695-0868D6A703AF}" type="datetimeFigureOut">
              <a:rPr lang="en-US"/>
              <a:pPr>
                <a:defRPr/>
              </a:pPr>
              <a:t>12/22/2020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B14AF6-5087-4DAD-AFCC-2D1A4E9C2068}" type="slidenum">
              <a:rPr lang="en-US"/>
              <a:pPr>
                <a:defRPr/>
              </a:pPr>
              <a:t>‹#›</a:t>
            </a:fld>
            <a:endParaRPr lang="en-US" dirty="0"/>
          </a:p>
        </p:txBody>
      </p:sp>
    </p:spTree>
    <p:extLst>
      <p:ext uri="{BB962C8B-B14F-4D97-AF65-F5344CB8AC3E}">
        <p14:creationId xmlns:p14="http://schemas.microsoft.com/office/powerpoint/2010/main" val="150057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ED63030-6118-400C-AC32-D9F3E90C4664}" type="datetimeFigureOut">
              <a:rPr lang="en-US"/>
              <a:pPr>
                <a:defRPr/>
              </a:pPr>
              <a:t>12/22/2020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EE941A-7F89-4CE5-B562-5C7B8875A026}" type="slidenum">
              <a:rPr lang="en-US"/>
              <a:pPr>
                <a:defRPr/>
              </a:pPr>
              <a:t>‹#›</a:t>
            </a:fld>
            <a:endParaRPr lang="en-US" dirty="0"/>
          </a:p>
        </p:txBody>
      </p:sp>
    </p:spTree>
    <p:extLst>
      <p:ext uri="{BB962C8B-B14F-4D97-AF65-F5344CB8AC3E}">
        <p14:creationId xmlns:p14="http://schemas.microsoft.com/office/powerpoint/2010/main" val="170045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BED4D7-60CB-42D3-888C-AC7EBBA35AD3}" type="datetimeFigureOut">
              <a:rPr lang="en-US"/>
              <a:pPr>
                <a:defRPr/>
              </a:pPr>
              <a:t>12/22/2020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2DC46D-F2A4-491E-9716-6851034D07CA}" type="slidenum">
              <a:rPr lang="en-US"/>
              <a:pPr>
                <a:defRPr/>
              </a:pPr>
              <a:t>‹#›</a:t>
            </a:fld>
            <a:endParaRPr lang="en-US" dirty="0"/>
          </a:p>
        </p:txBody>
      </p:sp>
    </p:spTree>
    <p:extLst>
      <p:ext uri="{BB962C8B-B14F-4D97-AF65-F5344CB8AC3E}">
        <p14:creationId xmlns:p14="http://schemas.microsoft.com/office/powerpoint/2010/main" val="402337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AAA342-5224-4E5A-90B3-0CF1E7C58D10}" type="datetimeFigureOut">
              <a:rPr lang="en-US"/>
              <a:pPr>
                <a:defRPr/>
              </a:pPr>
              <a:t>12/22/2020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F53CF3-8302-444D-A679-5E7FF200954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dictionary.reference.com/browse/kriss%20kringle"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2.bp.blogspot.com/_v1nI6iOCT9U/SXQStee2AwI/AAAAAAAAAn4/jcl1ENtxUOw/s1600-h/baby+frowning.jp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0"/>
            <a:ext cx="5143500" cy="6858000"/>
          </a:xfrm>
          <a:prstGeom prst="rect">
            <a:avLst/>
          </a:prstGeom>
        </p:spPr>
      </p:pic>
      <p:pic>
        <p:nvPicPr>
          <p:cNvPr id="5" name="Picture 4"/>
          <p:cNvPicPr>
            <a:picLocks noChangeAspect="1"/>
          </p:cNvPicPr>
          <p:nvPr/>
        </p:nvPicPr>
        <p:blipFill>
          <a:blip r:embed="rId3"/>
          <a:stretch>
            <a:fillRect/>
          </a:stretch>
        </p:blipFill>
        <p:spPr>
          <a:xfrm>
            <a:off x="4621161" y="0"/>
            <a:ext cx="4522839" cy="6858000"/>
          </a:xfrm>
          <a:prstGeom prst="rect">
            <a:avLst/>
          </a:prstGeom>
        </p:spPr>
      </p:pic>
      <p:sp>
        <p:nvSpPr>
          <p:cNvPr id="6" name="Rectangle 5"/>
          <p:cNvSpPr/>
          <p:nvPr/>
        </p:nvSpPr>
        <p:spPr>
          <a:xfrm>
            <a:off x="7696200" y="76200"/>
            <a:ext cx="1295400" cy="533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43800" y="4953000"/>
            <a:ext cx="1524000" cy="1828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43800" y="4685437"/>
            <a:ext cx="1493108" cy="1754326"/>
          </a:xfrm>
          <a:prstGeom prst="rect">
            <a:avLst/>
          </a:prstGeom>
          <a:noFill/>
          <a:ln w="38100">
            <a:solidFill>
              <a:schemeClr val="accent2">
                <a:lumMod val="75000"/>
              </a:schemeClr>
            </a:solidFill>
          </a:ln>
        </p:spPr>
        <p:txBody>
          <a:bodyPr wrap="square" rtlCol="0">
            <a:spAutoFit/>
          </a:bodyPr>
          <a:lstStyle/>
          <a:p>
            <a:r>
              <a:rPr lang="en-US" sz="2000" b="1" dirty="0">
                <a:solidFill>
                  <a:schemeClr val="accent2">
                    <a:lumMod val="75000"/>
                  </a:schemeClr>
                </a:solidFill>
                <a:latin typeface="French Script MT" panose="03020402040607040605" pitchFamily="66" charset="0"/>
              </a:rPr>
              <a:t>Keep </a:t>
            </a:r>
          </a:p>
          <a:p>
            <a:r>
              <a:rPr lang="en-US" sz="4800" b="1" dirty="0">
                <a:solidFill>
                  <a:schemeClr val="accent2">
                    <a:lumMod val="75000"/>
                  </a:schemeClr>
                </a:solidFill>
                <a:latin typeface="French Script MT" panose="03020402040607040605" pitchFamily="66" charset="0"/>
              </a:rPr>
              <a:t>Christ</a:t>
            </a:r>
            <a:r>
              <a:rPr lang="en-US" sz="1200" b="1" dirty="0">
                <a:solidFill>
                  <a:schemeClr val="accent2">
                    <a:lumMod val="75000"/>
                  </a:schemeClr>
                </a:solidFill>
                <a:latin typeface="French Script MT" panose="03020402040607040605" pitchFamily="66" charset="0"/>
              </a:rPr>
              <a:t> </a:t>
            </a:r>
            <a:endParaRPr lang="en-US" sz="1000" b="1" dirty="0">
              <a:solidFill>
                <a:schemeClr val="accent2">
                  <a:lumMod val="75000"/>
                </a:schemeClr>
              </a:solidFill>
              <a:latin typeface="French Script MT" panose="03020402040607040605" pitchFamily="66" charset="0"/>
            </a:endParaRPr>
          </a:p>
          <a:p>
            <a:r>
              <a:rPr lang="en-US" sz="1100" b="1" dirty="0">
                <a:solidFill>
                  <a:schemeClr val="accent2">
                    <a:lumMod val="75000"/>
                  </a:schemeClr>
                </a:solidFill>
                <a:latin typeface="French Script MT" panose="03020402040607040605" pitchFamily="66" charset="0"/>
              </a:rPr>
              <a:t>      in </a:t>
            </a:r>
            <a:r>
              <a:rPr lang="en-US" sz="2000" b="1" dirty="0">
                <a:solidFill>
                  <a:schemeClr val="accent2">
                    <a:lumMod val="75000"/>
                  </a:schemeClr>
                </a:solidFill>
                <a:latin typeface="French Script MT" panose="03020402040607040605" pitchFamily="66" charset="0"/>
              </a:rPr>
              <a:t>Christmas</a:t>
            </a:r>
            <a:endParaRPr lang="en-US" sz="2800" b="1" dirty="0">
              <a:solidFill>
                <a:schemeClr val="accent2">
                  <a:lumMod val="75000"/>
                </a:schemeClr>
              </a:solidFill>
              <a:latin typeface="French Script MT" panose="03020402040607040605" pitchFamily="66" charset="0"/>
            </a:endParaRPr>
          </a:p>
          <a:p>
            <a:r>
              <a:rPr lang="en-US" sz="1050" b="1" dirty="0">
                <a:latin typeface="Georgia" panose="02040502050405020303" pitchFamily="18" charset="0"/>
              </a:rPr>
              <a:t>By Seventy</a:t>
            </a:r>
          </a:p>
          <a:p>
            <a:r>
              <a:rPr lang="en-US" sz="1050" b="1" dirty="0">
                <a:latin typeface="Georgia" panose="02040502050405020303" pitchFamily="18" charset="0"/>
              </a:rPr>
              <a:t>    James L. Noland</a:t>
            </a:r>
          </a:p>
        </p:txBody>
      </p:sp>
      <p:sp>
        <p:nvSpPr>
          <p:cNvPr id="2" name="Rectangle: Rounded Corners 1"/>
          <p:cNvSpPr/>
          <p:nvPr/>
        </p:nvSpPr>
        <p:spPr>
          <a:xfrm>
            <a:off x="1524000" y="6477000"/>
            <a:ext cx="1905000" cy="304800"/>
          </a:xfrm>
          <a:prstGeom prst="round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570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
            <a:ext cx="9144000" cy="4454769"/>
          </a:xfrm>
          <a:prstGeom prst="rect">
            <a:avLst/>
          </a:prstGeom>
          <a:effectLst>
            <a:softEdge rad="635000"/>
          </a:effectLst>
        </p:spPr>
      </p:pic>
      <p:sp>
        <p:nvSpPr>
          <p:cNvPr id="4" name="TextBox 3"/>
          <p:cNvSpPr txBox="1"/>
          <p:nvPr/>
        </p:nvSpPr>
        <p:spPr>
          <a:xfrm>
            <a:off x="431244" y="-32352"/>
            <a:ext cx="3042928" cy="567984"/>
          </a:xfrm>
          <a:prstGeom prst="rect">
            <a:avLst/>
          </a:prstGeom>
          <a:noFill/>
          <a:effectLst>
            <a:innerShdw blurRad="63500" dist="50800" dir="16200000">
              <a:prstClr val="black">
                <a:alpha val="50000"/>
              </a:prstClr>
            </a:innerShdw>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en-US" sz="1800" b="1">
              <a:solidFill>
                <a:srgbClr val="FFFF00"/>
              </a:solidFill>
              <a:latin typeface="Arial" charset="0"/>
            </a:endParaRPr>
          </a:p>
        </p:txBody>
      </p:sp>
      <p:sp>
        <p:nvSpPr>
          <p:cNvPr id="5127" name="Text Box 11"/>
          <p:cNvSpPr txBox="1">
            <a:spLocks noChangeArrowheads="1"/>
          </p:cNvSpPr>
          <p:nvPr/>
        </p:nvSpPr>
        <p:spPr bwMode="auto">
          <a:xfrm>
            <a:off x="136525" y="4267200"/>
            <a:ext cx="87630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4400" i="1" dirty="0">
                <a:solidFill>
                  <a:srgbClr val="FFFF00"/>
                </a:solidFill>
                <a:latin typeface="+mj-lt"/>
              </a:rPr>
              <a:t>B</a:t>
            </a:r>
            <a:r>
              <a:rPr lang="en-US" i="1" dirty="0">
                <a:solidFill>
                  <a:srgbClr val="FFFF00"/>
                </a:solidFill>
                <a:latin typeface="+mj-lt"/>
              </a:rPr>
              <a:t>ut thou, Beth-</a:t>
            </a:r>
            <a:r>
              <a:rPr lang="en-US" i="1" dirty="0" err="1">
                <a:solidFill>
                  <a:srgbClr val="FFFF00"/>
                </a:solidFill>
                <a:latin typeface="+mj-lt"/>
              </a:rPr>
              <a:t>lehem</a:t>
            </a:r>
            <a:r>
              <a:rPr lang="en-US" i="1" dirty="0">
                <a:solidFill>
                  <a:srgbClr val="FFFF00"/>
                </a:solidFill>
                <a:latin typeface="+mj-lt"/>
              </a:rPr>
              <a:t> </a:t>
            </a:r>
            <a:r>
              <a:rPr lang="en-US" i="1" dirty="0" err="1">
                <a:solidFill>
                  <a:srgbClr val="FFFF00"/>
                </a:solidFill>
                <a:latin typeface="+mj-lt"/>
              </a:rPr>
              <a:t>Ephratah</a:t>
            </a:r>
            <a:r>
              <a:rPr lang="en-US" i="1" dirty="0">
                <a:solidFill>
                  <a:srgbClr val="FFFF00"/>
                </a:solidFill>
                <a:latin typeface="+mj-lt"/>
              </a:rPr>
              <a:t>, though thou be little among the thousands of Judah, yet out of thee shall he come forth unto me that is to be ruler in Israel; whose goings forth have been from of old, from everlasting.   </a:t>
            </a:r>
            <a:r>
              <a:rPr lang="en-US" dirty="0">
                <a:solidFill>
                  <a:srgbClr val="FFFF00"/>
                </a:solidFill>
                <a:latin typeface="+mj-lt"/>
              </a:rPr>
              <a:t>   </a:t>
            </a:r>
          </a:p>
          <a:p>
            <a:pPr eaLnBrk="1" hangingPunct="1">
              <a:defRPr/>
            </a:pPr>
            <a:r>
              <a:rPr lang="en-US" dirty="0">
                <a:solidFill>
                  <a:srgbClr val="FFFF00"/>
                </a:solidFill>
                <a:latin typeface="+mj-lt"/>
              </a:rPr>
              <a:t>		          					       [Micah 5:2]</a:t>
            </a:r>
          </a:p>
        </p:txBody>
      </p:sp>
      <p:sp>
        <p:nvSpPr>
          <p:cNvPr id="5128" name="Rectangle 12"/>
          <p:cNvSpPr>
            <a:spLocks noChangeArrowheads="1"/>
          </p:cNvSpPr>
          <p:nvPr/>
        </p:nvSpPr>
        <p:spPr bwMode="auto">
          <a:xfrm>
            <a:off x="76200" y="90488"/>
            <a:ext cx="27400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dirty="0">
                <a:solidFill>
                  <a:srgbClr val="FFFF00"/>
                </a:solidFill>
                <a:latin typeface="+mj-lt"/>
              </a:rPr>
              <a:t>The Prophecies:</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p:cNvSpPr txBox="1">
            <a:spLocks noChangeArrowheads="1"/>
          </p:cNvSpPr>
          <p:nvPr/>
        </p:nvSpPr>
        <p:spPr bwMode="auto">
          <a:xfrm>
            <a:off x="1524000" y="2819400"/>
            <a:ext cx="7315200"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Font typeface="Arial" charset="0"/>
              <a:buChar char="•"/>
              <a:defRPr sz="3200">
                <a:solidFill>
                  <a:schemeClr val="tx1"/>
                </a:solidFill>
                <a:latin typeface="Georgia" pitchFamily="18" charset="0"/>
              </a:defRPr>
            </a:lvl1pPr>
            <a:lvl2pPr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lvl="1" eaLnBrk="1" hangingPunct="1">
              <a:spcBef>
                <a:spcPct val="50000"/>
              </a:spcBef>
              <a:buFontTx/>
              <a:buNone/>
              <a:defRPr/>
            </a:pPr>
            <a:r>
              <a:rPr lang="en-US" altLang="en-US" sz="6600" dirty="0">
                <a:solidFill>
                  <a:srgbClr val="FFFF00"/>
                </a:solidFill>
                <a:effectLst>
                  <a:outerShdw blurRad="38100" dist="38100" dir="2700000" algn="tl">
                    <a:srgbClr val="000000">
                      <a:alpha val="43137"/>
                    </a:srgbClr>
                  </a:outerShdw>
                </a:effectLst>
                <a:latin typeface="+mn-lt"/>
              </a:rPr>
              <a:t>D</a:t>
            </a:r>
            <a:r>
              <a:rPr lang="en-US" altLang="en-US" sz="4000" dirty="0">
                <a:solidFill>
                  <a:srgbClr val="FFFF00"/>
                </a:solidFill>
                <a:effectLst>
                  <a:outerShdw blurRad="38100" dist="38100" dir="2700000" algn="tl">
                    <a:srgbClr val="000000">
                      <a:alpha val="43137"/>
                    </a:srgbClr>
                  </a:outerShdw>
                </a:effectLst>
                <a:latin typeface="+mn-lt"/>
              </a:rPr>
              <a:t>id the star, which the wise men followed, lead them to Bethlehem?</a:t>
            </a:r>
          </a:p>
        </p:txBody>
      </p:sp>
      <p:sp>
        <p:nvSpPr>
          <p:cNvPr id="119811" name="Text Box 5"/>
          <p:cNvSpPr txBox="1">
            <a:spLocks noChangeArrowheads="1"/>
          </p:cNvSpPr>
          <p:nvPr/>
        </p:nvSpPr>
        <p:spPr bwMode="auto">
          <a:xfrm>
            <a:off x="381000" y="457200"/>
            <a:ext cx="70104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6600" dirty="0">
                <a:solidFill>
                  <a:srgbClr val="FFFF00"/>
                </a:solidFill>
                <a:latin typeface="+mn-lt"/>
              </a:rPr>
              <a:t>W</a:t>
            </a:r>
            <a:r>
              <a:rPr lang="en-US" altLang="en-US" sz="4000" dirty="0">
                <a:solidFill>
                  <a:srgbClr val="FFFF00"/>
                </a:solidFill>
                <a:latin typeface="+mn-lt"/>
              </a:rPr>
              <a:t>hen did the wise men begin to follow the star?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catalog1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6"/>
          <p:cNvSpPr txBox="1">
            <a:spLocks noChangeArrowheads="1"/>
          </p:cNvSpPr>
          <p:nvPr/>
        </p:nvSpPr>
        <p:spPr bwMode="auto">
          <a:xfrm>
            <a:off x="3429000" y="5486400"/>
            <a:ext cx="5105400" cy="935038"/>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a:solidFill>
                  <a:srgbClr val="FFFF00"/>
                </a:solidFill>
                <a:latin typeface="Arial" charset="0"/>
              </a:rPr>
              <a:t>W</a:t>
            </a:r>
            <a:r>
              <a:rPr lang="en-US" altLang="en-US" sz="1800">
                <a:solidFill>
                  <a:srgbClr val="FFFF00"/>
                </a:solidFill>
                <a:latin typeface="Arial" charset="0"/>
              </a:rPr>
              <a:t>e see many pictures and Christmas cards depicting the star shining over Bethlehem. </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9" name="Picture 7" descr="ArtBook__033_033__JesusPrayingWithHisMother_Sm__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5206" cy="6858000"/>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4648200" y="243512"/>
            <a:ext cx="4419600" cy="6370975"/>
          </a:xfrm>
          <a:prstGeom prst="rect">
            <a:avLst/>
          </a:prstGeom>
          <a:solidFill>
            <a:schemeClr val="tx1"/>
          </a:solidFill>
          <a:ln>
            <a:noFill/>
          </a:ln>
          <a:effectLst>
            <a:softEdge rad="635000"/>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4400" i="1" dirty="0">
                <a:solidFill>
                  <a:srgbClr val="FFFF00"/>
                </a:solidFill>
                <a:effectLst>
                  <a:outerShdw blurRad="38100" dist="38100" dir="2700000" algn="tl">
                    <a:srgbClr val="000000">
                      <a:alpha val="43137"/>
                    </a:srgbClr>
                  </a:outerShdw>
                </a:effectLst>
                <a:latin typeface="+mn-lt"/>
              </a:rPr>
              <a:t>W</a:t>
            </a:r>
            <a:r>
              <a:rPr lang="en-US" altLang="en-US" sz="2400" i="1" dirty="0">
                <a:solidFill>
                  <a:srgbClr val="FFFF00"/>
                </a:solidFill>
                <a:effectLst>
                  <a:outerShdw blurRad="38100" dist="38100" dir="2700000" algn="tl">
                    <a:srgbClr val="000000">
                      <a:alpha val="43137"/>
                    </a:srgbClr>
                  </a:outerShdw>
                </a:effectLst>
                <a:latin typeface="+mn-lt"/>
              </a:rPr>
              <a:t>hen they had heard the king, they departed; and lo, the star which they saw in the east, </a:t>
            </a:r>
            <a:r>
              <a:rPr lang="en-US" altLang="en-US" sz="2400" b="1" i="1" u="sng" dirty="0">
                <a:solidFill>
                  <a:srgbClr val="FF0000"/>
                </a:solidFill>
                <a:effectLst>
                  <a:outerShdw blurRad="38100" dist="38100" dir="2700000" algn="tl">
                    <a:srgbClr val="000000">
                      <a:alpha val="43137"/>
                    </a:srgbClr>
                  </a:outerShdw>
                </a:effectLst>
                <a:latin typeface="+mn-lt"/>
              </a:rPr>
              <a:t>went before them</a:t>
            </a:r>
            <a:r>
              <a:rPr lang="en-US" altLang="en-US" sz="2400" i="1" dirty="0">
                <a:solidFill>
                  <a:srgbClr val="FFFF00"/>
                </a:solidFill>
                <a:effectLst>
                  <a:outerShdw blurRad="38100" dist="38100" dir="2700000" algn="tl">
                    <a:srgbClr val="000000">
                      <a:alpha val="43137"/>
                    </a:srgbClr>
                  </a:outerShdw>
                </a:effectLst>
                <a:latin typeface="+mn-lt"/>
              </a:rPr>
              <a:t>, until it </a:t>
            </a:r>
            <a:r>
              <a:rPr lang="en-US" altLang="en-US" sz="2400" b="1" i="1" u="sng" dirty="0">
                <a:solidFill>
                  <a:srgbClr val="FF0000"/>
                </a:solidFill>
                <a:effectLst>
                  <a:outerShdw blurRad="38100" dist="38100" dir="2700000" algn="tl">
                    <a:srgbClr val="000000">
                      <a:alpha val="43137"/>
                    </a:srgbClr>
                  </a:outerShdw>
                </a:effectLst>
                <a:latin typeface="+mn-lt"/>
              </a:rPr>
              <a:t>came and stood</a:t>
            </a:r>
            <a:r>
              <a:rPr lang="en-US" altLang="en-US" sz="2400" i="1" dirty="0">
                <a:solidFill>
                  <a:srgbClr val="FFFF00"/>
                </a:solidFill>
                <a:effectLst>
                  <a:outerShdw blurRad="38100" dist="38100" dir="2700000" algn="tl">
                    <a:srgbClr val="000000">
                      <a:alpha val="43137"/>
                    </a:srgbClr>
                  </a:outerShdw>
                </a:effectLst>
                <a:latin typeface="+mn-lt"/>
              </a:rPr>
              <a:t> over where the young child was.  </a:t>
            </a:r>
          </a:p>
          <a:p>
            <a:pPr eaLnBrk="1" hangingPunct="1">
              <a:spcBef>
                <a:spcPct val="0"/>
              </a:spcBef>
              <a:buFontTx/>
              <a:buNone/>
              <a:defRPr/>
            </a:pPr>
            <a:endParaRPr lang="en-US" altLang="en-US" sz="2400" i="1" dirty="0">
              <a:solidFill>
                <a:srgbClr val="FFFF00"/>
              </a:solidFill>
              <a:effectLst>
                <a:outerShdw blurRad="38100" dist="38100" dir="2700000" algn="tl">
                  <a:srgbClr val="000000">
                    <a:alpha val="43137"/>
                  </a:srgbClr>
                </a:outerShdw>
              </a:effectLst>
              <a:latin typeface="+mn-lt"/>
            </a:endParaRPr>
          </a:p>
          <a:p>
            <a:pPr algn="ctr" eaLnBrk="1" hangingPunct="1">
              <a:spcBef>
                <a:spcPct val="0"/>
              </a:spcBef>
              <a:buFontTx/>
              <a:buNone/>
              <a:defRPr/>
            </a:pPr>
            <a:r>
              <a:rPr lang="en-US" altLang="en-US" sz="4000" i="1" dirty="0">
                <a:solidFill>
                  <a:srgbClr val="FFFF00"/>
                </a:solidFill>
                <a:effectLst>
                  <a:outerShdw blurRad="38100" dist="38100" dir="2700000" algn="tl">
                    <a:srgbClr val="000000">
                      <a:alpha val="43137"/>
                    </a:srgbClr>
                  </a:outerShdw>
                </a:effectLst>
                <a:latin typeface="+mn-lt"/>
              </a:rPr>
              <a:t>[W</a:t>
            </a:r>
            <a:r>
              <a:rPr lang="en-US" altLang="en-US" sz="2000" i="1" dirty="0">
                <a:solidFill>
                  <a:srgbClr val="FFFF00"/>
                </a:solidFill>
                <a:effectLst>
                  <a:outerShdw blurRad="38100" dist="38100" dir="2700000" algn="tl">
                    <a:srgbClr val="000000">
                      <a:alpha val="43137"/>
                    </a:srgbClr>
                  </a:outerShdw>
                </a:effectLst>
                <a:latin typeface="+mn-lt"/>
              </a:rPr>
              <a:t>here was the young child?</a:t>
            </a:r>
            <a:r>
              <a:rPr lang="en-US" altLang="en-US" sz="4000" i="1" dirty="0">
                <a:solidFill>
                  <a:srgbClr val="FFFF00"/>
                </a:solidFill>
                <a:effectLst>
                  <a:outerShdw blurRad="38100" dist="38100" dir="2700000" algn="tl">
                    <a:srgbClr val="000000">
                      <a:alpha val="43137"/>
                    </a:srgbClr>
                  </a:outerShdw>
                </a:effectLst>
                <a:latin typeface="+mn-lt"/>
              </a:rPr>
              <a:t>]</a:t>
            </a:r>
          </a:p>
          <a:p>
            <a:pPr eaLnBrk="1" hangingPunct="1">
              <a:spcBef>
                <a:spcPct val="0"/>
              </a:spcBef>
              <a:buFontTx/>
              <a:buNone/>
              <a:defRPr/>
            </a:pPr>
            <a:endParaRPr lang="en-US" altLang="en-US" sz="2400" i="1" dirty="0">
              <a:solidFill>
                <a:srgbClr val="FFFF00"/>
              </a:solidFill>
              <a:effectLst>
                <a:outerShdw blurRad="38100" dist="38100" dir="2700000" algn="tl">
                  <a:srgbClr val="000000">
                    <a:alpha val="43137"/>
                  </a:srgbClr>
                </a:outerShdw>
              </a:effectLst>
              <a:latin typeface="+mn-lt"/>
            </a:endParaRPr>
          </a:p>
          <a:p>
            <a:pPr eaLnBrk="1" hangingPunct="1">
              <a:spcBef>
                <a:spcPct val="0"/>
              </a:spcBef>
              <a:buFontTx/>
              <a:buNone/>
              <a:defRPr/>
            </a:pPr>
            <a:r>
              <a:rPr lang="en-US" altLang="en-US" sz="4400" i="1" dirty="0">
                <a:solidFill>
                  <a:srgbClr val="FFFF00"/>
                </a:solidFill>
                <a:effectLst>
                  <a:outerShdw blurRad="38100" dist="38100" dir="2700000" algn="tl">
                    <a:srgbClr val="000000">
                      <a:alpha val="43137"/>
                    </a:srgbClr>
                  </a:outerShdw>
                </a:effectLst>
                <a:latin typeface="+mn-lt"/>
              </a:rPr>
              <a:t>W</a:t>
            </a:r>
            <a:r>
              <a:rPr lang="en-US" altLang="en-US" sz="2400" i="1" dirty="0">
                <a:solidFill>
                  <a:srgbClr val="FFFF00"/>
                </a:solidFill>
                <a:effectLst>
                  <a:outerShdw blurRad="38100" dist="38100" dir="2700000" algn="tl">
                    <a:srgbClr val="000000">
                      <a:alpha val="43137"/>
                    </a:srgbClr>
                  </a:outerShdw>
                </a:effectLst>
                <a:latin typeface="+mn-lt"/>
              </a:rPr>
              <a:t>hen they saw the star, they rejoiced with exceeding great joy.</a:t>
            </a:r>
            <a:r>
              <a:rPr lang="en-US" altLang="en-US" sz="2400" dirty="0">
                <a:solidFill>
                  <a:srgbClr val="FFFF00"/>
                </a:solidFill>
                <a:effectLst>
                  <a:outerShdw blurRad="38100" dist="38100" dir="2700000" algn="tl">
                    <a:srgbClr val="000000">
                      <a:alpha val="43137"/>
                    </a:srgbClr>
                  </a:outerShdw>
                </a:effectLst>
                <a:latin typeface="+mn-lt"/>
              </a:rPr>
              <a:t> 				       		[Matthew 3:9-10] </a:t>
            </a:r>
          </a:p>
          <a:p>
            <a:pPr eaLnBrk="1" hangingPunct="1">
              <a:spcBef>
                <a:spcPct val="50000"/>
              </a:spcBef>
              <a:buFontTx/>
              <a:buNone/>
              <a:defRPr/>
            </a:pPr>
            <a:endParaRPr lang="en-US" altLang="en-US" sz="2400" dirty="0">
              <a:solidFill>
                <a:srgbClr val="FFFF00"/>
              </a:solidFill>
              <a:effectLst>
                <a:outerShdw blurRad="38100" dist="38100" dir="2700000" algn="tl">
                  <a:srgbClr val="000000">
                    <a:alpha val="43137"/>
                  </a:srgbClr>
                </a:outerShdw>
              </a:effectLst>
              <a:latin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5943600" y="228600"/>
            <a:ext cx="2940050"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4400" dirty="0">
                <a:solidFill>
                  <a:srgbClr val="FFFF00"/>
                </a:solidFill>
                <a:latin typeface="+mn-lt"/>
              </a:rPr>
              <a:t>A</a:t>
            </a:r>
            <a:r>
              <a:rPr lang="en-US" altLang="en-US" sz="2400" dirty="0">
                <a:solidFill>
                  <a:srgbClr val="FFFF00"/>
                </a:solidFill>
                <a:latin typeface="+mn-lt"/>
              </a:rPr>
              <a:t>nd when they were come into the </a:t>
            </a:r>
            <a:r>
              <a:rPr lang="en-US" altLang="en-US" sz="2400" u="sng" dirty="0">
                <a:solidFill>
                  <a:srgbClr val="FFFF00"/>
                </a:solidFill>
                <a:latin typeface="+mn-lt"/>
              </a:rPr>
              <a:t>house</a:t>
            </a:r>
            <a:r>
              <a:rPr lang="en-US" altLang="en-US" sz="2400" dirty="0">
                <a:solidFill>
                  <a:srgbClr val="FFFF00"/>
                </a:solidFill>
                <a:latin typeface="+mn-lt"/>
              </a:rPr>
              <a:t>, they saw the young child, with Mary his mother, and fell down and worshiped him. </a:t>
            </a:r>
          </a:p>
          <a:p>
            <a:pPr eaLnBrk="1" hangingPunct="1">
              <a:spcBef>
                <a:spcPct val="50000"/>
              </a:spcBef>
              <a:buFontTx/>
              <a:buNone/>
              <a:defRPr/>
            </a:pPr>
            <a:r>
              <a:rPr lang="en-US" altLang="en-US" sz="2400" dirty="0">
                <a:solidFill>
                  <a:srgbClr val="FFFF00"/>
                </a:solidFill>
                <a:latin typeface="+mn-lt"/>
              </a:rPr>
              <a:t>And when they had opened their treasures, they presented unto him gifts; gold, and frankincense, and myrrh. </a:t>
            </a:r>
          </a:p>
          <a:p>
            <a:pPr eaLnBrk="1" hangingPunct="1">
              <a:spcBef>
                <a:spcPct val="50000"/>
              </a:spcBef>
              <a:buFontTx/>
              <a:buNone/>
              <a:defRPr/>
            </a:pPr>
            <a:r>
              <a:rPr lang="en-US" altLang="en-US" sz="2400" dirty="0">
                <a:solidFill>
                  <a:srgbClr val="FFFF00"/>
                </a:solidFill>
                <a:latin typeface="+mn-lt"/>
              </a:rPr>
              <a:t>	</a:t>
            </a:r>
            <a:r>
              <a:rPr lang="en-US" altLang="en-US" sz="2000" dirty="0">
                <a:solidFill>
                  <a:srgbClr val="FFFF00"/>
                </a:solidFill>
                <a:latin typeface="+mn-lt"/>
              </a:rPr>
              <a:t>[Matthew 3:11] </a:t>
            </a:r>
          </a:p>
        </p:txBody>
      </p:sp>
      <p:pic>
        <p:nvPicPr>
          <p:cNvPr id="99331" name="Picture 10" descr="Wisemen with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3700"/>
            <a:ext cx="5638800" cy="4637088"/>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2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4" name="Picture 5" descr="2adora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3929063" cy="6096000"/>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123907" name="Text Box 6"/>
          <p:cNvSpPr txBox="1">
            <a:spLocks noChangeArrowheads="1"/>
          </p:cNvSpPr>
          <p:nvPr/>
        </p:nvSpPr>
        <p:spPr bwMode="auto">
          <a:xfrm>
            <a:off x="4343400" y="9525"/>
            <a:ext cx="4648200" cy="39385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5400" i="1" dirty="0">
                <a:solidFill>
                  <a:srgbClr val="FFFF00"/>
                </a:solidFill>
                <a:latin typeface="+mn-lt"/>
              </a:rPr>
              <a:t>A</a:t>
            </a:r>
            <a:r>
              <a:rPr lang="en-US" altLang="en-US" i="1" dirty="0">
                <a:solidFill>
                  <a:srgbClr val="FFFF00"/>
                </a:solidFill>
                <a:latin typeface="+mn-lt"/>
              </a:rPr>
              <a:t>nd being warned of God in a dream that they should not return to Herod, they departed into their own country another way.</a:t>
            </a:r>
          </a:p>
          <a:p>
            <a:pPr eaLnBrk="1" hangingPunct="1">
              <a:spcBef>
                <a:spcPct val="50000"/>
              </a:spcBef>
              <a:buFontTx/>
              <a:buNone/>
              <a:defRPr/>
            </a:pPr>
            <a:r>
              <a:rPr lang="en-US" altLang="en-US" sz="2400" i="1" dirty="0">
                <a:solidFill>
                  <a:srgbClr val="FFFF00"/>
                </a:solidFill>
                <a:latin typeface="+mn-lt"/>
              </a:rPr>
              <a:t>          		      [Matthew 3:12]</a:t>
            </a:r>
          </a:p>
        </p:txBody>
      </p:sp>
      <p:pic>
        <p:nvPicPr>
          <p:cNvPr id="91144" name="Picture 8" descr="http://www.ellenwhite.info/images/chapt-illus/DA/RH-JosephAndAngel_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969" y="3886200"/>
            <a:ext cx="4062862" cy="277177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5" name="Text Box 5"/>
          <p:cNvSpPr txBox="1">
            <a:spLocks noChangeArrowheads="1"/>
          </p:cNvSpPr>
          <p:nvPr/>
        </p:nvSpPr>
        <p:spPr bwMode="auto">
          <a:xfrm>
            <a:off x="1143000" y="5486400"/>
            <a:ext cx="4267200" cy="1219200"/>
          </a:xfrm>
          <a:prstGeom prst="rect">
            <a:avLst/>
          </a:prstGeom>
          <a:solidFill>
            <a:srgbClr val="996600"/>
          </a:solidFill>
          <a:ln w="2857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a:latin typeface="Arial" charset="0"/>
              </a:rPr>
              <a:t>W</a:t>
            </a:r>
            <a:r>
              <a:rPr lang="en-US" altLang="en-US" sz="1800">
                <a:latin typeface="Arial" charset="0"/>
              </a:rPr>
              <a:t>hen Israel was a child, then I loved him, and called my son out of Egypt. 		          [Hosea 11:1] </a:t>
            </a:r>
          </a:p>
        </p:txBody>
      </p:sp>
      <p:sp>
        <p:nvSpPr>
          <p:cNvPr id="66568" name="Text Box 8"/>
          <p:cNvSpPr txBox="1">
            <a:spLocks noChangeArrowheads="1"/>
          </p:cNvSpPr>
          <p:nvPr/>
        </p:nvSpPr>
        <p:spPr bwMode="auto">
          <a:xfrm>
            <a:off x="5943600" y="1447800"/>
            <a:ext cx="3200400" cy="5324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4000" dirty="0">
                <a:solidFill>
                  <a:srgbClr val="FFFF00"/>
                </a:solidFill>
                <a:latin typeface="+mn-lt"/>
              </a:rPr>
              <a:t>A</a:t>
            </a:r>
            <a:r>
              <a:rPr lang="en-US" altLang="en-US" sz="2000" dirty="0">
                <a:solidFill>
                  <a:srgbClr val="FFFF00"/>
                </a:solidFill>
                <a:latin typeface="+mn-lt"/>
              </a:rPr>
              <a:t>nd then he arose, and took the young child, and the child's mother, by night, and departed into Egypt;</a:t>
            </a:r>
          </a:p>
          <a:p>
            <a:pPr eaLnBrk="1" hangingPunct="1">
              <a:spcBef>
                <a:spcPct val="0"/>
              </a:spcBef>
              <a:buFontTx/>
              <a:buNone/>
              <a:defRPr/>
            </a:pPr>
            <a:endParaRPr lang="en-US" altLang="en-US" sz="2000" dirty="0">
              <a:solidFill>
                <a:srgbClr val="FFFF00"/>
              </a:solidFill>
              <a:latin typeface="+mn-lt"/>
            </a:endParaRPr>
          </a:p>
          <a:p>
            <a:pPr eaLnBrk="1" hangingPunct="1">
              <a:spcBef>
                <a:spcPct val="0"/>
              </a:spcBef>
              <a:buFontTx/>
              <a:buNone/>
              <a:defRPr/>
            </a:pPr>
            <a:r>
              <a:rPr lang="en-US" altLang="en-US" sz="4000" dirty="0">
                <a:solidFill>
                  <a:srgbClr val="FFFF00"/>
                </a:solidFill>
                <a:latin typeface="+mn-lt"/>
              </a:rPr>
              <a:t>A</a:t>
            </a:r>
            <a:r>
              <a:rPr lang="en-US" altLang="en-US" sz="2000" dirty="0">
                <a:solidFill>
                  <a:srgbClr val="FFFF00"/>
                </a:solidFill>
                <a:latin typeface="+mn-lt"/>
              </a:rPr>
              <a:t>nd was there until the death of Herod, that it might be fulfilled which was spoken of the Lord, by the prophet, saying, Out of Egypt have I called my Son. </a:t>
            </a:r>
          </a:p>
          <a:p>
            <a:pPr eaLnBrk="1" hangingPunct="1">
              <a:spcBef>
                <a:spcPct val="0"/>
              </a:spcBef>
              <a:buFontTx/>
              <a:buNone/>
              <a:defRPr/>
            </a:pPr>
            <a:r>
              <a:rPr lang="en-US" altLang="en-US" sz="2000" dirty="0">
                <a:solidFill>
                  <a:srgbClr val="FFFF00"/>
                </a:solidFill>
                <a:latin typeface="+mn-lt"/>
              </a:rPr>
              <a:t>              </a:t>
            </a:r>
          </a:p>
          <a:p>
            <a:pPr eaLnBrk="1" hangingPunct="1">
              <a:spcBef>
                <a:spcPct val="0"/>
              </a:spcBef>
              <a:buFontTx/>
              <a:buNone/>
              <a:defRPr/>
            </a:pPr>
            <a:r>
              <a:rPr lang="en-US" altLang="en-US" sz="2000" dirty="0">
                <a:solidFill>
                  <a:srgbClr val="FFFF00"/>
                </a:solidFill>
                <a:latin typeface="+mn-lt"/>
              </a:rPr>
              <a:t>	 </a:t>
            </a:r>
            <a:r>
              <a:rPr lang="en-US" altLang="en-US" sz="1600" dirty="0">
                <a:solidFill>
                  <a:srgbClr val="FFFF00"/>
                </a:solidFill>
                <a:latin typeface="+mn-lt"/>
              </a:rPr>
              <a:t>[Matthew 3:13-15]</a:t>
            </a:r>
          </a:p>
        </p:txBody>
      </p:sp>
      <p:sp>
        <p:nvSpPr>
          <p:cNvPr id="124932" name="Text Box 9"/>
          <p:cNvSpPr txBox="1">
            <a:spLocks noChangeArrowheads="1"/>
          </p:cNvSpPr>
          <p:nvPr/>
        </p:nvSpPr>
        <p:spPr bwMode="auto">
          <a:xfrm>
            <a:off x="304800" y="-30163"/>
            <a:ext cx="8610600" cy="16303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4000" dirty="0">
                <a:solidFill>
                  <a:srgbClr val="FFFF00"/>
                </a:solidFill>
                <a:latin typeface="+mn-lt"/>
              </a:rPr>
              <a:t>A</a:t>
            </a:r>
            <a:r>
              <a:rPr lang="en-US" altLang="en-US" sz="2000" dirty="0">
                <a:solidFill>
                  <a:srgbClr val="FFFF00"/>
                </a:solidFill>
                <a:latin typeface="+mn-lt"/>
              </a:rPr>
              <a:t>nd when they were departed, behold, the angel of the Lord, appeared to Joseph in a vision, saying, Arise and take the young child and his mother, and </a:t>
            </a:r>
            <a:r>
              <a:rPr lang="en-US" altLang="en-US" sz="2000" b="1" u="sng" dirty="0">
                <a:solidFill>
                  <a:srgbClr val="FFFF00"/>
                </a:solidFill>
                <a:latin typeface="+mn-lt"/>
              </a:rPr>
              <a:t>flee into Egypt</a:t>
            </a:r>
            <a:r>
              <a:rPr lang="en-US" altLang="en-US" sz="2000" dirty="0">
                <a:solidFill>
                  <a:srgbClr val="FFFF00"/>
                </a:solidFill>
                <a:latin typeface="+mn-lt"/>
              </a:rPr>
              <a:t>, and tarry thou there until I bring thee word; for Herod will seek the young child to destroy him.</a:t>
            </a:r>
          </a:p>
        </p:txBody>
      </p:sp>
      <p:pic>
        <p:nvPicPr>
          <p:cNvPr id="101381" name="Picture 7" descr="Baby Jesus escapes to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54175"/>
            <a:ext cx="5486400" cy="3582988"/>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56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56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8"/>
          <p:cNvSpPr txBox="1">
            <a:spLocks noChangeArrowheads="1"/>
          </p:cNvSpPr>
          <p:nvPr/>
        </p:nvSpPr>
        <p:spPr bwMode="auto">
          <a:xfrm>
            <a:off x="5410200" y="533400"/>
            <a:ext cx="762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800">
                <a:solidFill>
                  <a:srgbClr val="FFFF99"/>
                </a:solidFill>
                <a:latin typeface="Arial" charset="0"/>
              </a:rPr>
              <a:t>Nazareth</a:t>
            </a:r>
          </a:p>
        </p:txBody>
      </p:sp>
      <p:sp>
        <p:nvSpPr>
          <p:cNvPr id="102404" name="Text Box 9"/>
          <p:cNvSpPr txBox="1">
            <a:spLocks noChangeArrowheads="1"/>
          </p:cNvSpPr>
          <p:nvPr/>
        </p:nvSpPr>
        <p:spPr bwMode="auto">
          <a:xfrm>
            <a:off x="0" y="4495800"/>
            <a:ext cx="1219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1200">
                <a:solidFill>
                  <a:srgbClr val="FFFF99"/>
                </a:solidFill>
                <a:latin typeface="Arial" charset="0"/>
              </a:rPr>
              <a:t>Egypt</a:t>
            </a:r>
          </a:p>
        </p:txBody>
      </p:sp>
      <p:cxnSp>
        <p:nvCxnSpPr>
          <p:cNvPr id="102405" name="AutoShape 10"/>
          <p:cNvCxnSpPr>
            <a:cxnSpLocks noChangeShapeType="1"/>
            <a:stCxn id="102403" idx="2"/>
            <a:endCxn id="102404" idx="2"/>
          </p:cNvCxnSpPr>
          <p:nvPr/>
        </p:nvCxnSpPr>
        <p:spPr bwMode="auto">
          <a:xfrm rot="5400000">
            <a:off x="1189037" y="168276"/>
            <a:ext cx="4022725" cy="5181600"/>
          </a:xfrm>
          <a:prstGeom prst="curvedConnector3">
            <a:avLst>
              <a:gd name="adj1" fmla="val 105644"/>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06" name="Line 11"/>
          <p:cNvSpPr>
            <a:spLocks noChangeShapeType="1"/>
          </p:cNvSpPr>
          <p:nvPr/>
        </p:nvSpPr>
        <p:spPr bwMode="auto">
          <a:xfrm flipH="1">
            <a:off x="533400" y="762000"/>
            <a:ext cx="5105400" cy="3505200"/>
          </a:xfrm>
          <a:prstGeom prst="line">
            <a:avLst/>
          </a:prstGeom>
          <a:noFill/>
          <a:ln w="2857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3" name="Text Box 6"/>
          <p:cNvSpPr txBox="1">
            <a:spLocks noChangeArrowheads="1"/>
          </p:cNvSpPr>
          <p:nvPr/>
        </p:nvSpPr>
        <p:spPr bwMode="auto">
          <a:xfrm>
            <a:off x="76200" y="17463"/>
            <a:ext cx="3962400" cy="66484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4800" dirty="0">
                <a:solidFill>
                  <a:srgbClr val="FFFF00"/>
                </a:solidFill>
                <a:latin typeface="+mn-lt"/>
              </a:rPr>
              <a:t>T</a:t>
            </a:r>
            <a:r>
              <a:rPr lang="en-US" altLang="en-US" sz="2800" dirty="0">
                <a:solidFill>
                  <a:srgbClr val="FFFF00"/>
                </a:solidFill>
                <a:latin typeface="+mn-lt"/>
              </a:rPr>
              <a:t>hen Herod, when he saw that he was mocked of the wise men, was exceeding wroth; and sent forth and slew </a:t>
            </a:r>
            <a:r>
              <a:rPr lang="en-US" altLang="en-US" sz="2800" u="sng" dirty="0">
                <a:solidFill>
                  <a:srgbClr val="FFFF00"/>
                </a:solidFill>
                <a:latin typeface="+mn-lt"/>
              </a:rPr>
              <a:t>all the children</a:t>
            </a:r>
            <a:r>
              <a:rPr lang="en-US" altLang="en-US" sz="2800" dirty="0">
                <a:solidFill>
                  <a:srgbClr val="FFFF00"/>
                </a:solidFill>
                <a:latin typeface="+mn-lt"/>
              </a:rPr>
              <a:t> that were in Bethlehem, and all the coasts thereof, from </a:t>
            </a:r>
            <a:r>
              <a:rPr lang="en-US" altLang="en-US" sz="2800" dirty="0">
                <a:solidFill>
                  <a:srgbClr val="FFC000"/>
                </a:solidFill>
                <a:latin typeface="+mn-lt"/>
              </a:rPr>
              <a:t>two years old </a:t>
            </a:r>
            <a:r>
              <a:rPr lang="en-US" altLang="en-US" sz="2800" dirty="0">
                <a:solidFill>
                  <a:srgbClr val="FFFF00"/>
                </a:solidFill>
                <a:latin typeface="+mn-lt"/>
              </a:rPr>
              <a:t>and under, according to the time which he had diligently inquired of the wise men.       </a:t>
            </a:r>
          </a:p>
          <a:p>
            <a:pPr eaLnBrk="1" hangingPunct="1">
              <a:spcBef>
                <a:spcPct val="50000"/>
              </a:spcBef>
              <a:buFontTx/>
              <a:buNone/>
              <a:defRPr/>
            </a:pPr>
            <a:r>
              <a:rPr lang="en-US" altLang="en-US" sz="2800" dirty="0">
                <a:solidFill>
                  <a:srgbClr val="FFFF00"/>
                </a:solidFill>
                <a:latin typeface="+mn-lt"/>
              </a:rPr>
              <a:t>                       </a:t>
            </a:r>
            <a:r>
              <a:rPr lang="en-US" altLang="en-US" sz="2000" dirty="0">
                <a:solidFill>
                  <a:srgbClr val="FFFF00"/>
                </a:solidFill>
                <a:latin typeface="+mn-lt"/>
              </a:rPr>
              <a:t>[Matthew 3:16]</a:t>
            </a:r>
            <a:r>
              <a:rPr lang="en-US" altLang="en-US" sz="1800" dirty="0">
                <a:solidFill>
                  <a:srgbClr val="FFFF00"/>
                </a:solidFill>
                <a:latin typeface="+mn-lt"/>
              </a:rPr>
              <a:t> </a:t>
            </a:r>
          </a:p>
        </p:txBody>
      </p:sp>
      <p:pic>
        <p:nvPicPr>
          <p:cNvPr id="122882" name="Picture 5" descr="Giovanni-innoc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24930"/>
            <a:ext cx="5862918" cy="5939118"/>
          </a:xfrm>
          <a:prstGeom prst="rect">
            <a:avLst/>
          </a:prstGeom>
          <a:noFill/>
          <a:ln w="19050">
            <a:solidFill>
              <a:srgbClr val="FFFF66"/>
            </a:solidFill>
            <a:miter lim="800000"/>
            <a:headEnd/>
            <a:tailEnd/>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0" name="Picture 6" descr="jesus-against-sun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20650" y="4763"/>
            <a:ext cx="8947150" cy="646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3600" dirty="0">
                <a:solidFill>
                  <a:srgbClr val="FFFF00"/>
                </a:solidFill>
                <a:latin typeface="+mn-lt"/>
              </a:rPr>
              <a:t>B</a:t>
            </a:r>
            <a:r>
              <a:rPr lang="en-US" altLang="en-US" sz="1800" dirty="0">
                <a:solidFill>
                  <a:srgbClr val="FFFF00"/>
                </a:solidFill>
                <a:latin typeface="+mn-lt"/>
              </a:rPr>
              <a:t>ehold I have given unto you my gospel, and this is the gospel which I have given unto you, that I came into the world to do the will of my Father, because my </a:t>
            </a:r>
          </a:p>
          <a:p>
            <a:pPr eaLnBrk="1" hangingPunct="1">
              <a:spcBef>
                <a:spcPct val="0"/>
              </a:spcBef>
              <a:buFontTx/>
              <a:buNone/>
              <a:defRPr/>
            </a:pPr>
            <a:r>
              <a:rPr lang="en-US" altLang="en-US" sz="1800" dirty="0">
                <a:solidFill>
                  <a:srgbClr val="FFFF00"/>
                </a:solidFill>
                <a:latin typeface="+mn-lt"/>
              </a:rPr>
              <a:t>Father sent me;</a:t>
            </a:r>
          </a:p>
          <a:p>
            <a:pPr eaLnBrk="1" hangingPunct="1">
              <a:spcBef>
                <a:spcPct val="0"/>
              </a:spcBef>
              <a:buFontTx/>
              <a:buNone/>
              <a:defRPr/>
            </a:pPr>
            <a:endParaRPr lang="en-US" altLang="en-US" sz="1400" dirty="0">
              <a:solidFill>
                <a:srgbClr val="FFFF00"/>
              </a:solidFill>
              <a:latin typeface="+mn-lt"/>
            </a:endParaRPr>
          </a:p>
          <a:p>
            <a:pPr eaLnBrk="1" hangingPunct="1">
              <a:spcBef>
                <a:spcPct val="0"/>
              </a:spcBef>
              <a:buFontTx/>
              <a:buNone/>
              <a:defRPr/>
            </a:pPr>
            <a:r>
              <a:rPr lang="en-US" altLang="en-US" sz="3600" dirty="0">
                <a:solidFill>
                  <a:srgbClr val="FFFF00"/>
                </a:solidFill>
                <a:latin typeface="+mn-lt"/>
              </a:rPr>
              <a:t>A</a:t>
            </a:r>
            <a:r>
              <a:rPr lang="en-US" altLang="en-US" sz="1800" dirty="0">
                <a:solidFill>
                  <a:srgbClr val="FFFF00"/>
                </a:solidFill>
                <a:latin typeface="+mn-lt"/>
              </a:rPr>
              <a:t>nd my Father sent me that I might be lifted up upon the cross; and after that I </a:t>
            </a:r>
          </a:p>
          <a:p>
            <a:pPr eaLnBrk="1" hangingPunct="1">
              <a:spcBef>
                <a:spcPct val="0"/>
              </a:spcBef>
              <a:buFontTx/>
              <a:buNone/>
              <a:defRPr/>
            </a:pPr>
            <a:r>
              <a:rPr lang="en-US" altLang="en-US" sz="1800" dirty="0">
                <a:solidFill>
                  <a:srgbClr val="FFFF00"/>
                </a:solidFill>
                <a:latin typeface="+mn-lt"/>
              </a:rPr>
              <a:t>had been lifted up upon the cross, I might draw all men unto me:</a:t>
            </a:r>
          </a:p>
          <a:p>
            <a:pPr eaLnBrk="1" hangingPunct="1">
              <a:spcBef>
                <a:spcPct val="0"/>
              </a:spcBef>
              <a:buFontTx/>
              <a:buNone/>
              <a:defRPr/>
            </a:pPr>
            <a:endParaRPr lang="en-US" altLang="en-US" sz="1400" dirty="0">
              <a:solidFill>
                <a:srgbClr val="FFFF00"/>
              </a:solidFill>
              <a:latin typeface="+mn-lt"/>
            </a:endParaRPr>
          </a:p>
          <a:p>
            <a:pPr eaLnBrk="1" hangingPunct="1">
              <a:spcBef>
                <a:spcPct val="0"/>
              </a:spcBef>
              <a:buFontTx/>
              <a:buNone/>
              <a:defRPr/>
            </a:pPr>
            <a:r>
              <a:rPr lang="en-US" altLang="en-US" sz="3600" dirty="0">
                <a:solidFill>
                  <a:srgbClr val="FFFF00"/>
                </a:solidFill>
                <a:latin typeface="+mn-lt"/>
              </a:rPr>
              <a:t>T</a:t>
            </a:r>
            <a:r>
              <a:rPr lang="en-US" altLang="en-US" sz="1800" dirty="0">
                <a:solidFill>
                  <a:srgbClr val="FFFF00"/>
                </a:solidFill>
                <a:latin typeface="+mn-lt"/>
              </a:rPr>
              <a:t>hat as I have been lifted up by men, even so should men be lifted up by the Father, to stand before me, to be judged of their works, whether they be good or whether they be evil;</a:t>
            </a:r>
          </a:p>
          <a:p>
            <a:pPr eaLnBrk="1" hangingPunct="1">
              <a:spcBef>
                <a:spcPct val="0"/>
              </a:spcBef>
              <a:buFontTx/>
              <a:buNone/>
              <a:defRPr/>
            </a:pPr>
            <a:endParaRPr lang="en-US" altLang="en-US" sz="1400" dirty="0">
              <a:solidFill>
                <a:srgbClr val="FFFF00"/>
              </a:solidFill>
              <a:latin typeface="+mn-lt"/>
            </a:endParaRPr>
          </a:p>
          <a:p>
            <a:pPr eaLnBrk="1" hangingPunct="1">
              <a:spcBef>
                <a:spcPct val="0"/>
              </a:spcBef>
              <a:buFontTx/>
              <a:buNone/>
              <a:defRPr/>
            </a:pPr>
            <a:r>
              <a:rPr lang="en-US" altLang="en-US" sz="3600" dirty="0">
                <a:solidFill>
                  <a:srgbClr val="FFFF00"/>
                </a:solidFill>
                <a:latin typeface="+mn-lt"/>
              </a:rPr>
              <a:t>A</a:t>
            </a:r>
            <a:r>
              <a:rPr lang="en-US" altLang="en-US" sz="1800" dirty="0">
                <a:solidFill>
                  <a:srgbClr val="FFFF00"/>
                </a:solidFill>
                <a:latin typeface="+mn-lt"/>
              </a:rPr>
              <a:t>nd for this cause have I been lifted up; therefore, according to the power of the Father, I will draw all men unto me, that they may be judged according to their works.</a:t>
            </a:r>
          </a:p>
          <a:p>
            <a:pPr eaLnBrk="1" hangingPunct="1">
              <a:spcBef>
                <a:spcPct val="0"/>
              </a:spcBef>
              <a:buFontTx/>
              <a:buNone/>
              <a:defRPr/>
            </a:pPr>
            <a:endParaRPr lang="en-US" altLang="en-US" sz="1400" dirty="0">
              <a:solidFill>
                <a:srgbClr val="FFFF00"/>
              </a:solidFill>
              <a:latin typeface="+mn-lt"/>
            </a:endParaRPr>
          </a:p>
          <a:p>
            <a:pPr eaLnBrk="1" hangingPunct="1">
              <a:spcBef>
                <a:spcPct val="0"/>
              </a:spcBef>
              <a:buFontTx/>
              <a:buNone/>
              <a:defRPr/>
            </a:pPr>
            <a:r>
              <a:rPr lang="en-US" altLang="en-US" sz="3600" dirty="0">
                <a:solidFill>
                  <a:srgbClr val="FFFF00"/>
                </a:solidFill>
                <a:latin typeface="+mn-lt"/>
              </a:rPr>
              <a:t>A</a:t>
            </a:r>
            <a:r>
              <a:rPr lang="en-US" altLang="en-US" sz="1800" dirty="0">
                <a:solidFill>
                  <a:srgbClr val="FFFF00"/>
                </a:solidFill>
                <a:latin typeface="+mn-lt"/>
              </a:rPr>
              <a:t>nd it shall come to pass, that whoso repenteth and is baptized in my name, shall be filled; and if he endureth to the end, behold, him will I hold guiltless before my Father, at that day when I shall stand to judge the world. </a:t>
            </a:r>
          </a:p>
          <a:p>
            <a:pPr eaLnBrk="1" hangingPunct="1">
              <a:spcBef>
                <a:spcPct val="0"/>
              </a:spcBef>
              <a:buFontTx/>
              <a:buNone/>
              <a:defRPr/>
            </a:pPr>
            <a:r>
              <a:rPr lang="en-US" altLang="en-US" sz="1800" dirty="0">
                <a:solidFill>
                  <a:srgbClr val="FFFF00"/>
                </a:solidFill>
                <a:latin typeface="+mn-lt"/>
              </a:rPr>
              <a:t>							[III Nephi 12:12-29]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044">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7044">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7044">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704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04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5" descr="jesus-against-sun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7791" cy="63246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0"/>
          <p:cNvSpPr txBox="1">
            <a:spLocks noChangeArrowheads="1"/>
          </p:cNvSpPr>
          <p:nvPr/>
        </p:nvSpPr>
        <p:spPr bwMode="auto">
          <a:xfrm>
            <a:off x="206375" y="4572000"/>
            <a:ext cx="87439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4800" i="1" dirty="0">
                <a:solidFill>
                  <a:srgbClr val="FFFF00"/>
                </a:solidFill>
                <a:effectLst>
                  <a:outerShdw blurRad="38100" dist="38100" dir="2700000" algn="tl">
                    <a:srgbClr val="000000">
                      <a:alpha val="43137"/>
                    </a:srgbClr>
                  </a:outerShdw>
                </a:effectLst>
                <a:latin typeface="+mj-lt"/>
              </a:rPr>
              <a:t>T</a:t>
            </a:r>
            <a:r>
              <a:rPr lang="en-US" sz="2800" i="1" dirty="0">
                <a:solidFill>
                  <a:srgbClr val="FFFF00"/>
                </a:solidFill>
                <a:effectLst>
                  <a:outerShdw blurRad="38100" dist="38100" dir="2700000" algn="tl">
                    <a:srgbClr val="000000">
                      <a:alpha val="43137"/>
                    </a:srgbClr>
                  </a:outerShdw>
                </a:effectLst>
                <a:latin typeface="+mj-lt"/>
              </a:rPr>
              <a:t>herefore the Lord himself shall give you a sign; Behold, a virgin shall conceive, and shall bear a son, and shall call his name Immanuel. </a:t>
            </a:r>
          </a:p>
          <a:p>
            <a:pPr eaLnBrk="1" hangingPunct="1">
              <a:defRPr/>
            </a:pPr>
            <a:r>
              <a:rPr lang="en-US" sz="2800" dirty="0">
                <a:solidFill>
                  <a:srgbClr val="FFFF00"/>
                </a:solidFill>
                <a:effectLst>
                  <a:outerShdw blurRad="38100" dist="38100" dir="2700000" algn="tl">
                    <a:srgbClr val="000000">
                      <a:alpha val="43137"/>
                    </a:srgbClr>
                  </a:outerShdw>
                </a:effectLst>
                <a:latin typeface="+mj-lt"/>
              </a:rPr>
              <a:t>			</a:t>
            </a:r>
            <a:r>
              <a:rPr lang="en-US" dirty="0">
                <a:solidFill>
                  <a:srgbClr val="FFFF00"/>
                </a:solidFill>
                <a:effectLst>
                  <a:outerShdw blurRad="38100" dist="38100" dir="2700000" algn="tl">
                    <a:srgbClr val="000000">
                      <a:alpha val="43137"/>
                    </a:srgbClr>
                  </a:outerShdw>
                </a:effectLst>
                <a:latin typeface="+mj-lt"/>
              </a:rPr>
              <a:t>  				     [Isaiah 7:14]</a:t>
            </a:r>
          </a:p>
        </p:txBody>
      </p:sp>
      <p:sp>
        <p:nvSpPr>
          <p:cNvPr id="6" name="Rectangle 12"/>
          <p:cNvSpPr>
            <a:spLocks noChangeArrowheads="1"/>
          </p:cNvSpPr>
          <p:nvPr/>
        </p:nvSpPr>
        <p:spPr bwMode="auto">
          <a:xfrm>
            <a:off x="76200" y="90488"/>
            <a:ext cx="27400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dirty="0">
                <a:solidFill>
                  <a:srgbClr val="FFFF00"/>
                </a:solidFill>
                <a:latin typeface="+mj-lt"/>
              </a:rPr>
              <a:t>The Prophecies: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5" descr="cro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5105400" cy="64008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1382" name="Text Box 6"/>
          <p:cNvSpPr txBox="1">
            <a:spLocks noChangeArrowheads="1"/>
          </p:cNvSpPr>
          <p:nvPr/>
        </p:nvSpPr>
        <p:spPr bwMode="auto">
          <a:xfrm>
            <a:off x="5321300" y="228600"/>
            <a:ext cx="3657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4000" dirty="0">
                <a:solidFill>
                  <a:srgbClr val="FFFF00"/>
                </a:solidFill>
                <a:latin typeface="+mn-lt"/>
              </a:rPr>
              <a:t>N</a:t>
            </a:r>
            <a:r>
              <a:rPr lang="en-US" altLang="en-US" sz="2000" dirty="0">
                <a:solidFill>
                  <a:srgbClr val="FFFF00"/>
                </a:solidFill>
                <a:latin typeface="+mn-lt"/>
              </a:rPr>
              <a:t>ow, verily I say unto you, that through the redemption which is made for you, is brought to pass the resurrection from the dead. And the spirit and the body is the soul of man.</a:t>
            </a:r>
          </a:p>
          <a:p>
            <a:pPr eaLnBrk="1" hangingPunct="1">
              <a:spcBef>
                <a:spcPct val="0"/>
              </a:spcBef>
              <a:buFontTx/>
              <a:buNone/>
              <a:defRPr/>
            </a:pPr>
            <a:endParaRPr lang="en-US" altLang="en-US" sz="2000" dirty="0">
              <a:solidFill>
                <a:srgbClr val="FFFF00"/>
              </a:solidFill>
              <a:latin typeface="+mn-lt"/>
            </a:endParaRPr>
          </a:p>
          <a:p>
            <a:pPr eaLnBrk="1" hangingPunct="1">
              <a:spcBef>
                <a:spcPct val="0"/>
              </a:spcBef>
              <a:buFontTx/>
              <a:buNone/>
              <a:defRPr/>
            </a:pPr>
            <a:r>
              <a:rPr lang="en-US" altLang="en-US" sz="4000" dirty="0">
                <a:solidFill>
                  <a:srgbClr val="FFFF00"/>
                </a:solidFill>
                <a:latin typeface="+mn-lt"/>
              </a:rPr>
              <a:t>A</a:t>
            </a:r>
            <a:r>
              <a:rPr lang="en-US" altLang="en-US" sz="2000" dirty="0">
                <a:solidFill>
                  <a:srgbClr val="FFFF00"/>
                </a:solidFill>
                <a:latin typeface="+mn-lt"/>
              </a:rPr>
              <a:t>nd the resurrection from the dead is the redemption of the soul; and the redemption of the soul is through him who quickeneth all things, in whose bosom it is decreed, that the poor and the meek of the earth shall inherit it.</a:t>
            </a:r>
          </a:p>
          <a:p>
            <a:pPr eaLnBrk="1" hangingPunct="1">
              <a:spcBef>
                <a:spcPct val="0"/>
              </a:spcBef>
              <a:buFontTx/>
              <a:buNone/>
              <a:defRPr/>
            </a:pPr>
            <a:r>
              <a:rPr lang="en-US" altLang="en-US" sz="2000" dirty="0">
                <a:solidFill>
                  <a:srgbClr val="FFFF00"/>
                </a:solidFill>
                <a:latin typeface="+mn-lt"/>
              </a:rPr>
              <a:t> </a:t>
            </a:r>
          </a:p>
          <a:p>
            <a:pPr eaLnBrk="1" hangingPunct="1">
              <a:spcBef>
                <a:spcPct val="0"/>
              </a:spcBef>
              <a:buFontTx/>
              <a:buNone/>
              <a:defRPr/>
            </a:pPr>
            <a:r>
              <a:rPr lang="en-US" altLang="en-US" sz="2000" dirty="0">
                <a:solidFill>
                  <a:srgbClr val="FFFF00"/>
                </a:solidFill>
                <a:latin typeface="+mn-lt"/>
              </a:rPr>
              <a:t>	             [Sec 85:4a-4b]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38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3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3900" y="122663"/>
            <a:ext cx="4762500" cy="3381375"/>
          </a:xfrm>
          <a:prstGeom prst="rect">
            <a:avLst/>
          </a:prstGeom>
          <a:effectLst>
            <a:softEdge rad="635000"/>
          </a:effectLst>
        </p:spPr>
      </p:pic>
      <p:sp>
        <p:nvSpPr>
          <p:cNvPr id="4" name="Rectangle 3"/>
          <p:cNvSpPr/>
          <p:nvPr/>
        </p:nvSpPr>
        <p:spPr>
          <a:xfrm>
            <a:off x="152400" y="152400"/>
            <a:ext cx="8763000" cy="5355312"/>
          </a:xfrm>
          <a:prstGeom prst="rect">
            <a:avLst/>
          </a:prstGeom>
        </p:spPr>
        <p:txBody>
          <a:bodyPr>
            <a:spAutoFit/>
          </a:bodyPr>
          <a:lstStyle/>
          <a:p>
            <a:pPr>
              <a:defRPr/>
            </a:pPr>
            <a:r>
              <a:rPr lang="en-US" altLang="en-US" sz="5400" dirty="0">
                <a:solidFill>
                  <a:schemeClr val="bg1"/>
                </a:solidFill>
                <a:latin typeface="+mn-lt"/>
              </a:rPr>
              <a:t>W</a:t>
            </a:r>
            <a:r>
              <a:rPr lang="en-US" altLang="en-US" sz="3600" dirty="0">
                <a:solidFill>
                  <a:schemeClr val="bg1"/>
                </a:solidFill>
                <a:latin typeface="+mn-lt"/>
              </a:rPr>
              <a:t>ho is </a:t>
            </a:r>
            <a:r>
              <a:rPr lang="en-US" altLang="en-US" sz="3600" dirty="0" err="1">
                <a:solidFill>
                  <a:schemeClr val="bg1"/>
                </a:solidFill>
                <a:latin typeface="+mn-lt"/>
              </a:rPr>
              <a:t>Kriss</a:t>
            </a:r>
            <a:r>
              <a:rPr lang="en-US" altLang="en-US" sz="3600" dirty="0">
                <a:solidFill>
                  <a:schemeClr val="bg1"/>
                </a:solidFill>
                <a:latin typeface="+mn-lt"/>
              </a:rPr>
              <a:t> </a:t>
            </a:r>
            <a:r>
              <a:rPr lang="en-US" altLang="en-US" sz="3600" dirty="0" err="1">
                <a:solidFill>
                  <a:schemeClr val="bg1"/>
                </a:solidFill>
                <a:latin typeface="+mn-lt"/>
              </a:rPr>
              <a:t>Kringle</a:t>
            </a:r>
            <a:r>
              <a:rPr lang="en-US" altLang="en-US" sz="3600" dirty="0">
                <a:solidFill>
                  <a:schemeClr val="bg1"/>
                </a:solidFill>
                <a:latin typeface="+mn-lt"/>
              </a:rPr>
              <a:t>?</a:t>
            </a:r>
          </a:p>
          <a:p>
            <a:pPr>
              <a:defRPr/>
            </a:pPr>
            <a:endParaRPr lang="en-US" altLang="en-US" sz="3600" dirty="0">
              <a:solidFill>
                <a:schemeClr val="bg1"/>
              </a:solidFill>
              <a:latin typeface="+mn-lt"/>
            </a:endParaRPr>
          </a:p>
          <a:p>
            <a:pPr>
              <a:defRPr/>
            </a:pPr>
            <a:r>
              <a:rPr lang="en-US" altLang="en-US" sz="5400" dirty="0">
                <a:solidFill>
                  <a:schemeClr val="bg1"/>
                </a:solidFill>
                <a:latin typeface="+mn-lt"/>
              </a:rPr>
              <a:t>W</a:t>
            </a:r>
            <a:r>
              <a:rPr lang="en-US" altLang="en-US" sz="3600" dirty="0">
                <a:solidFill>
                  <a:schemeClr val="bg1"/>
                </a:solidFill>
                <a:latin typeface="+mn-lt"/>
              </a:rPr>
              <a:t>ho’s Hair is as White </a:t>
            </a:r>
          </a:p>
          <a:p>
            <a:pPr>
              <a:defRPr/>
            </a:pPr>
            <a:r>
              <a:rPr lang="en-US" altLang="en-US" sz="3600" dirty="0">
                <a:solidFill>
                  <a:schemeClr val="bg1"/>
                </a:solidFill>
                <a:latin typeface="+mn-lt"/>
              </a:rPr>
              <a:t>as snow and garments </a:t>
            </a:r>
          </a:p>
          <a:p>
            <a:pPr>
              <a:defRPr/>
            </a:pPr>
            <a:r>
              <a:rPr lang="en-US" altLang="en-US" sz="3600" dirty="0">
                <a:solidFill>
                  <a:schemeClr val="bg1"/>
                </a:solidFill>
                <a:latin typeface="+mn-lt"/>
              </a:rPr>
              <a:t>are red like wine?</a:t>
            </a:r>
          </a:p>
          <a:p>
            <a:pPr>
              <a:defRPr/>
            </a:pPr>
            <a:endParaRPr lang="en-US" altLang="en-US" sz="3600" dirty="0">
              <a:solidFill>
                <a:schemeClr val="bg1"/>
              </a:solidFill>
              <a:latin typeface="+mn-lt"/>
            </a:endParaRPr>
          </a:p>
          <a:p>
            <a:pPr>
              <a:defRPr/>
            </a:pPr>
            <a:r>
              <a:rPr lang="en-US" altLang="en-US" sz="5400" dirty="0">
                <a:solidFill>
                  <a:schemeClr val="bg1"/>
                </a:solidFill>
                <a:latin typeface="+mn-lt"/>
              </a:rPr>
              <a:t>W</a:t>
            </a:r>
            <a:r>
              <a:rPr lang="en-US" altLang="en-US" sz="3600" dirty="0">
                <a:solidFill>
                  <a:schemeClr val="bg1"/>
                </a:solidFill>
                <a:latin typeface="+mn-lt"/>
              </a:rPr>
              <a:t>ho works in a carpenter shop and makes toys for the little children?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
            <a:ext cx="5638800" cy="648462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8534400" cy="6869151"/>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3538" y="4876800"/>
            <a:ext cx="8458200" cy="1816100"/>
          </a:xfrm>
          <a:prstGeom prst="rect">
            <a:avLst/>
          </a:prstGeom>
          <a:noFill/>
        </p:spPr>
        <p:txBody>
          <a:bodyPr>
            <a:spAutoFit/>
          </a:bodyPr>
          <a:lstStyle/>
          <a:p>
            <a:pPr>
              <a:defRPr/>
            </a:pPr>
            <a:r>
              <a:rPr lang="en-US" sz="4800" dirty="0">
                <a:solidFill>
                  <a:schemeClr val="bg1"/>
                </a:solidFill>
                <a:effectLst>
                  <a:outerShdw blurRad="38100" dist="38100" dir="2700000" algn="tl">
                    <a:srgbClr val="000000">
                      <a:alpha val="43137"/>
                    </a:srgbClr>
                  </a:outerShdw>
                </a:effectLst>
                <a:latin typeface="+mn-lt"/>
              </a:rPr>
              <a:t>J</a:t>
            </a:r>
            <a:r>
              <a:rPr lang="en-US" sz="3200" dirty="0">
                <a:solidFill>
                  <a:schemeClr val="bg1"/>
                </a:solidFill>
                <a:effectLst>
                  <a:outerShdw blurRad="38100" dist="38100" dir="2700000" algn="tl">
                    <a:srgbClr val="000000">
                      <a:alpha val="43137"/>
                    </a:srgbClr>
                  </a:outerShdw>
                </a:effectLst>
                <a:latin typeface="+mn-lt"/>
              </a:rPr>
              <a:t>esus said, Suffer little children to come unto me, and forbid them not, for of such is the kingdom of heaven. 			         </a:t>
            </a:r>
            <a:r>
              <a:rPr lang="en-US" sz="2000" dirty="0">
                <a:solidFill>
                  <a:schemeClr val="bg1"/>
                </a:solidFill>
                <a:effectLst>
                  <a:outerShdw blurRad="38100" dist="38100" dir="2700000" algn="tl">
                    <a:srgbClr val="000000">
                      <a:alpha val="43137"/>
                    </a:srgbClr>
                  </a:outerShdw>
                </a:effectLst>
                <a:latin typeface="+mn-lt"/>
              </a:rPr>
              <a:t>[Matthew 19:14] </a:t>
            </a:r>
            <a:endParaRPr lang="en-US" sz="32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765817" cy="68580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53000" y="457200"/>
            <a:ext cx="3657600" cy="3140075"/>
          </a:xfrm>
          <a:prstGeom prst="rect">
            <a:avLst/>
          </a:prstGeom>
        </p:spPr>
        <p:txBody>
          <a:bodyPr>
            <a:spAutoFit/>
          </a:bodyPr>
          <a:lstStyle/>
          <a:p>
            <a:pPr>
              <a:defRPr/>
            </a:pPr>
            <a:r>
              <a:rPr lang="en-US" sz="5400" dirty="0">
                <a:solidFill>
                  <a:schemeClr val="bg1"/>
                </a:solidFill>
                <a:latin typeface="+mn-lt"/>
              </a:rPr>
              <a:t>A</a:t>
            </a:r>
            <a:r>
              <a:rPr lang="en-US" sz="3600" dirty="0">
                <a:solidFill>
                  <a:schemeClr val="bg1"/>
                </a:solidFill>
                <a:latin typeface="+mn-lt"/>
              </a:rPr>
              <a:t>nd he laid hands on them, and departed thence. 		</a:t>
            </a:r>
            <a:r>
              <a:rPr lang="en-US" dirty="0">
                <a:solidFill>
                  <a:schemeClr val="bg1"/>
                </a:solidFill>
                <a:latin typeface="+mn-lt"/>
              </a:rPr>
              <a:t>[Matthew 19:15] </a:t>
            </a:r>
            <a:endParaRPr lang="en-US" sz="3600" dirty="0">
              <a:solidFill>
                <a:schemeClr val="bg1"/>
              </a:solidFill>
              <a:latin typeface="+mn-lt"/>
            </a:endParaRP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52600"/>
            <a:ext cx="3482975" cy="4878388"/>
          </a:xfrm>
          <a:prstGeom prst="rect">
            <a:avLst/>
          </a:prstGeom>
          <a:noFill/>
          <a:ln w="38100">
            <a:solidFill>
              <a:schemeClr val="bg1"/>
            </a:solidFill>
            <a:miter lim="800000"/>
            <a:headEnd/>
            <a:tailEnd/>
          </a:ln>
          <a:effectLst>
            <a:softEdge rad="635000"/>
          </a:effectLst>
          <a:extLst>
            <a:ext uri="{909E8E84-426E-40DD-AFC4-6F175D3DCCD1}">
              <a14:hiddenFill xmlns:a14="http://schemas.microsoft.com/office/drawing/2010/main">
                <a:solidFill>
                  <a:schemeClr val="accent1"/>
                </a:solidFill>
              </a14:hiddenFill>
            </a:ext>
          </a:extLst>
        </p:spPr>
      </p:pic>
      <p:sp>
        <p:nvSpPr>
          <p:cNvPr id="111619" name="TextBox 1"/>
          <p:cNvSpPr txBox="1">
            <a:spLocks noChangeArrowheads="1"/>
          </p:cNvSpPr>
          <p:nvPr/>
        </p:nvSpPr>
        <p:spPr bwMode="auto">
          <a:xfrm>
            <a:off x="228600" y="76200"/>
            <a:ext cx="8763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800">
                <a:solidFill>
                  <a:schemeClr val="bg1"/>
                </a:solidFill>
              </a:rPr>
              <a:t>H</a:t>
            </a:r>
            <a:r>
              <a:rPr lang="en-US" altLang="en-US">
                <a:solidFill>
                  <a:schemeClr val="bg1"/>
                </a:solidFill>
              </a:rPr>
              <a:t>is head and his hairs were white like wool, as white as snow; 						               						    </a:t>
            </a:r>
            <a:r>
              <a:rPr lang="en-US" altLang="en-US" sz="2800">
                <a:solidFill>
                  <a:schemeClr val="bg1"/>
                </a:solidFill>
              </a:rPr>
              <a:t>[Revelation 1:14] </a:t>
            </a:r>
            <a:endParaRPr lang="en-US" altLang="en-US">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349103" cy="4878388"/>
          </a:xfrm>
          <a:prstGeom prst="rect">
            <a:avLst/>
          </a:prstGeom>
          <a:noFill/>
          <a:ln w="38100">
            <a:solidFill>
              <a:schemeClr val="bg1"/>
            </a:solidFill>
            <a:miter lim="800000"/>
            <a:headEnd/>
            <a:tailEnd/>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839200" cy="3570287"/>
          </a:xfrm>
          <a:prstGeom prst="rect">
            <a:avLst/>
          </a:prstGeom>
          <a:noFill/>
        </p:spPr>
        <p:txBody>
          <a:bodyPr>
            <a:spAutoFit/>
          </a:bodyPr>
          <a:lstStyle/>
          <a:p>
            <a:pPr>
              <a:defRPr/>
            </a:pPr>
            <a:r>
              <a:rPr lang="en-US" sz="4000" dirty="0">
                <a:solidFill>
                  <a:srgbClr val="FFCF89"/>
                </a:solidFill>
                <a:latin typeface="+mj-lt"/>
              </a:rPr>
              <a:t>W</a:t>
            </a:r>
            <a:r>
              <a:rPr lang="en-US" dirty="0">
                <a:solidFill>
                  <a:srgbClr val="FFCF89"/>
                </a:solidFill>
                <a:latin typeface="+mj-lt"/>
              </a:rPr>
              <a:t>herefore art thou </a:t>
            </a:r>
            <a:r>
              <a:rPr lang="en-US" sz="3200" dirty="0">
                <a:ln w="12700">
                  <a:solidFill>
                    <a:schemeClr val="bg1"/>
                  </a:solidFill>
                </a:ln>
                <a:solidFill>
                  <a:srgbClr val="FF0000"/>
                </a:solidFill>
                <a:latin typeface="+mj-lt"/>
              </a:rPr>
              <a:t>red in thine apparel</a:t>
            </a:r>
            <a:r>
              <a:rPr lang="en-US" dirty="0">
                <a:solidFill>
                  <a:srgbClr val="FFCF89"/>
                </a:solidFill>
                <a:latin typeface="+mj-lt"/>
              </a:rPr>
              <a:t>, and thy garments like him that treadeth in the winefat?</a:t>
            </a:r>
          </a:p>
          <a:p>
            <a:pPr>
              <a:defRPr/>
            </a:pPr>
            <a:endParaRPr lang="en-US" sz="1400" dirty="0">
              <a:solidFill>
                <a:srgbClr val="FFCF89"/>
              </a:solidFill>
              <a:latin typeface="+mj-lt"/>
            </a:endParaRPr>
          </a:p>
          <a:p>
            <a:pPr>
              <a:defRPr/>
            </a:pPr>
            <a:r>
              <a:rPr lang="en-US" sz="4000" dirty="0">
                <a:solidFill>
                  <a:srgbClr val="FFCF89"/>
                </a:solidFill>
                <a:latin typeface="+mj-lt"/>
              </a:rPr>
              <a:t>I</a:t>
            </a:r>
            <a:r>
              <a:rPr lang="en-US" dirty="0">
                <a:solidFill>
                  <a:srgbClr val="FFCF89"/>
                </a:solidFill>
                <a:latin typeface="+mj-lt"/>
              </a:rPr>
              <a:t> have trodden the winepress alone; and of the people there was none with me: for I will tread them in mine anger, and trample them in my fury; and their blood shall be sprinkled upon my garments, and I will stain all my raiment. </a:t>
            </a:r>
          </a:p>
          <a:p>
            <a:pPr>
              <a:defRPr/>
            </a:pPr>
            <a:endParaRPr lang="en-US" sz="1800" dirty="0">
              <a:solidFill>
                <a:srgbClr val="FFCF89"/>
              </a:solidFill>
              <a:latin typeface="+mj-lt"/>
            </a:endParaRPr>
          </a:p>
          <a:p>
            <a:pPr>
              <a:defRPr/>
            </a:pPr>
            <a:r>
              <a:rPr lang="en-US" sz="1800" dirty="0">
                <a:solidFill>
                  <a:srgbClr val="FFCF89"/>
                </a:solidFill>
                <a:latin typeface="+mj-lt"/>
              </a:rPr>
              <a:t>							    [Isaiah 63:2] </a:t>
            </a:r>
          </a:p>
        </p:txBody>
      </p:sp>
      <p:pic>
        <p:nvPicPr>
          <p:cNvPr id="145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3352800"/>
            <a:ext cx="2276475" cy="3276600"/>
          </a:xfrm>
          <a:prstGeom prst="rect">
            <a:avLst/>
          </a:prstGeom>
          <a:noFill/>
          <a:ln w="76200">
            <a:solidFill>
              <a:schemeClr val="bg1"/>
            </a:solidFill>
            <a:miter lim="800000"/>
            <a:headEnd/>
            <a:tailEnd/>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Lst>
        </p:spPr>
      </p:pic>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44384"/>
            <a:ext cx="2384425" cy="345757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07" y="685800"/>
            <a:ext cx="6629400" cy="53340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0"/>
            <a:ext cx="8686800" cy="1077913"/>
          </a:xfrm>
          <a:prstGeom prst="rect">
            <a:avLst/>
          </a:prstGeom>
          <a:noFill/>
        </p:spPr>
        <p:txBody>
          <a:bodyPr>
            <a:spAutoFit/>
          </a:bodyPr>
          <a:lstStyle/>
          <a:p>
            <a:pPr>
              <a:defRPr/>
            </a:pPr>
            <a:r>
              <a:rPr lang="en-US" sz="4000" dirty="0">
                <a:solidFill>
                  <a:schemeClr val="bg1"/>
                </a:solidFill>
                <a:latin typeface="+mj-lt"/>
              </a:rPr>
              <a:t>B</a:t>
            </a:r>
            <a:r>
              <a:rPr lang="en-US" dirty="0">
                <a:solidFill>
                  <a:schemeClr val="bg1"/>
                </a:solidFill>
                <a:latin typeface="+mj-lt"/>
              </a:rPr>
              <a:t>e ye therefore ready also: for the Son of man cometh at an hour when ye think not. 				       </a:t>
            </a:r>
            <a:r>
              <a:rPr lang="en-US" sz="1800" dirty="0">
                <a:solidFill>
                  <a:schemeClr val="bg1"/>
                </a:solidFill>
                <a:latin typeface="+mj-lt"/>
              </a:rPr>
              <a:t>[Luke 12:40]</a:t>
            </a:r>
          </a:p>
        </p:txBody>
      </p:sp>
      <p:sp>
        <p:nvSpPr>
          <p:cNvPr id="3" name="TextBox 2"/>
          <p:cNvSpPr txBox="1"/>
          <p:nvPr/>
        </p:nvSpPr>
        <p:spPr>
          <a:xfrm>
            <a:off x="307975" y="5419725"/>
            <a:ext cx="8686800" cy="1200150"/>
          </a:xfrm>
          <a:prstGeom prst="rect">
            <a:avLst/>
          </a:prstGeom>
          <a:noFill/>
        </p:spPr>
        <p:txBody>
          <a:bodyPr>
            <a:spAutoFit/>
          </a:bodyPr>
          <a:lstStyle/>
          <a:p>
            <a:pPr>
              <a:defRPr/>
            </a:pPr>
            <a:r>
              <a:rPr lang="en-US" sz="4400" dirty="0">
                <a:solidFill>
                  <a:schemeClr val="bg1"/>
                </a:solidFill>
                <a:latin typeface="+mj-lt"/>
              </a:rPr>
              <a:t>T</a:t>
            </a:r>
            <a:r>
              <a:rPr lang="en-US" sz="2800" dirty="0">
                <a:solidFill>
                  <a:schemeClr val="bg1"/>
                </a:solidFill>
                <a:latin typeface="+mj-lt"/>
              </a:rPr>
              <a:t>ake ye heed, watch and pray: for ye know not when the time is. 						       </a:t>
            </a:r>
            <a:r>
              <a:rPr lang="en-US" sz="2000" dirty="0">
                <a:solidFill>
                  <a:schemeClr val="bg1"/>
                </a:solidFill>
                <a:latin typeface="+mj-lt"/>
              </a:rPr>
              <a:t>[Mark 13:33]</a:t>
            </a:r>
            <a:endParaRPr lang="en-US" sz="28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81000" y="0"/>
            <a:ext cx="8610600" cy="1631950"/>
          </a:xfrm>
          <a:prstGeom prst="rect">
            <a:avLst/>
          </a:prstGeom>
          <a:noFill/>
        </p:spPr>
        <p:txBody>
          <a:bodyPr>
            <a:spAutoFit/>
          </a:bodyPr>
          <a:lstStyle/>
          <a:p>
            <a:pPr>
              <a:defRPr/>
            </a:pPr>
            <a:r>
              <a:rPr lang="en-US" sz="4400" dirty="0">
                <a:solidFill>
                  <a:schemeClr val="bg1"/>
                </a:solidFill>
                <a:latin typeface="+mj-lt"/>
              </a:rPr>
              <a:t>I</a:t>
            </a:r>
            <a:r>
              <a:rPr lang="en-US" sz="2800" dirty="0">
                <a:solidFill>
                  <a:schemeClr val="bg1"/>
                </a:solidFill>
                <a:latin typeface="+mj-lt"/>
              </a:rPr>
              <a:t>s not this the carpenter, the son of Mary, the brother of James and </a:t>
            </a:r>
            <a:r>
              <a:rPr lang="en-US" sz="2800" dirty="0" err="1">
                <a:solidFill>
                  <a:schemeClr val="bg1"/>
                </a:solidFill>
                <a:latin typeface="+mj-lt"/>
              </a:rPr>
              <a:t>Joses</a:t>
            </a:r>
            <a:r>
              <a:rPr lang="en-US" sz="2800" dirty="0">
                <a:solidFill>
                  <a:schemeClr val="bg1"/>
                </a:solidFill>
                <a:latin typeface="+mj-lt"/>
              </a:rPr>
              <a:t>, and of Judah and Simon? 									        </a:t>
            </a:r>
            <a:r>
              <a:rPr lang="en-US" sz="2000" dirty="0">
                <a:solidFill>
                  <a:schemeClr val="bg1"/>
                </a:solidFill>
                <a:latin typeface="+mj-lt"/>
              </a:rPr>
              <a:t>[Mark 6:4] </a:t>
            </a:r>
          </a:p>
        </p:txBody>
      </p:sp>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133600"/>
            <a:ext cx="4762500" cy="35814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87602"/>
            <a:ext cx="3662192" cy="5770398"/>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5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 y="76200"/>
            <a:ext cx="8686800" cy="1631950"/>
          </a:xfrm>
          <a:prstGeom prst="rect">
            <a:avLst/>
          </a:prstGeom>
          <a:noFill/>
        </p:spPr>
        <p:txBody>
          <a:bodyPr>
            <a:spAutoFit/>
          </a:bodyPr>
          <a:lstStyle/>
          <a:p>
            <a:pPr>
              <a:defRPr/>
            </a:pPr>
            <a:r>
              <a:rPr lang="en-US" sz="4400" dirty="0">
                <a:solidFill>
                  <a:schemeClr val="bg1"/>
                </a:solidFill>
                <a:latin typeface="+mj-lt"/>
              </a:rPr>
              <a:t>B</a:t>
            </a:r>
            <a:r>
              <a:rPr lang="en-US" sz="2800" dirty="0">
                <a:solidFill>
                  <a:schemeClr val="bg1"/>
                </a:solidFill>
                <a:latin typeface="+mj-lt"/>
              </a:rPr>
              <a:t>ut of that day and hour no one knoweth; no, not the angels of God in heaven, but my Father only. 									</a:t>
            </a:r>
            <a:r>
              <a:rPr lang="en-US" sz="2000" dirty="0">
                <a:solidFill>
                  <a:schemeClr val="bg1"/>
                </a:solidFill>
                <a:latin typeface="+mj-lt"/>
              </a:rPr>
              <a:t>[Matthew 24:43] </a:t>
            </a:r>
          </a:p>
        </p:txBody>
      </p:sp>
      <p:pic>
        <p:nvPicPr>
          <p:cNvPr id="156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6451600" cy="48387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09800" y="5867400"/>
            <a:ext cx="5181600" cy="646113"/>
          </a:xfrm>
          <a:prstGeom prst="rect">
            <a:avLst/>
          </a:prstGeom>
          <a:noFill/>
        </p:spPr>
        <p:txBody>
          <a:bodyPr>
            <a:spAutoFit/>
          </a:bodyPr>
          <a:lstStyle/>
          <a:p>
            <a:pPr>
              <a:defRPr/>
            </a:pPr>
            <a:r>
              <a:rPr lang="en-US" sz="3600" dirty="0">
                <a:solidFill>
                  <a:schemeClr val="bg1"/>
                </a:solidFill>
                <a:latin typeface="+mj-lt"/>
              </a:rPr>
              <a:t>Who’s coming to town?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erson, outdoor, person&#10;&#10;Description automatically generated">
            <a:extLst>
              <a:ext uri="{FF2B5EF4-FFF2-40B4-BE49-F238E27FC236}">
                <a16:creationId xmlns:a16="http://schemas.microsoft.com/office/drawing/2014/main" id="{5A977349-7758-425E-816A-CFB0D7B77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066800"/>
            <a:ext cx="6477000" cy="3238500"/>
          </a:xfrm>
          <a:prstGeom prst="rect">
            <a:avLst/>
          </a:prstGeom>
          <a:effectLst>
            <a:softEdge rad="635000"/>
          </a:effectLst>
        </p:spPr>
      </p:pic>
      <p:sp>
        <p:nvSpPr>
          <p:cNvPr id="5" name="TextBox 4">
            <a:extLst>
              <a:ext uri="{FF2B5EF4-FFF2-40B4-BE49-F238E27FC236}">
                <a16:creationId xmlns:a16="http://schemas.microsoft.com/office/drawing/2014/main" id="{19746C57-1CD0-49E4-AFEF-C1F09C16CBF5}"/>
              </a:ext>
            </a:extLst>
          </p:cNvPr>
          <p:cNvSpPr txBox="1"/>
          <p:nvPr/>
        </p:nvSpPr>
        <p:spPr>
          <a:xfrm>
            <a:off x="228600" y="76200"/>
            <a:ext cx="9067800" cy="6370975"/>
          </a:xfrm>
          <a:prstGeom prst="rect">
            <a:avLst/>
          </a:prstGeom>
          <a:noFill/>
        </p:spPr>
        <p:txBody>
          <a:bodyPr wrap="square">
            <a:spAutoFit/>
          </a:bodyPr>
          <a:lstStyle/>
          <a:p>
            <a:r>
              <a:rPr lang="en-US" sz="4000" i="1" dirty="0">
                <a:solidFill>
                  <a:schemeClr val="bg1"/>
                </a:solidFill>
                <a:latin typeface="Georgia" panose="02040502050405020303" pitchFamily="18" charset="0"/>
              </a:rPr>
              <a:t>B</a:t>
            </a:r>
            <a:r>
              <a:rPr lang="en-US" i="1" dirty="0">
                <a:solidFill>
                  <a:schemeClr val="bg1"/>
                </a:solidFill>
                <a:latin typeface="Georgia" panose="02040502050405020303" pitchFamily="18" charset="0"/>
              </a:rPr>
              <a:t>ehold, the virgin whom thou seest is the mother of the </a:t>
            </a:r>
          </a:p>
          <a:p>
            <a:r>
              <a:rPr lang="en-US" i="1" dirty="0">
                <a:solidFill>
                  <a:schemeClr val="bg1"/>
                </a:solidFill>
                <a:latin typeface="Georgia" panose="02040502050405020303" pitchFamily="18" charset="0"/>
              </a:rPr>
              <a:t>Son of God, after the manner of the flesh.  </a:t>
            </a:r>
          </a:p>
          <a:p>
            <a:r>
              <a:rPr lang="en-US" i="1" dirty="0">
                <a:solidFill>
                  <a:schemeClr val="bg1"/>
                </a:solidFill>
                <a:latin typeface="Georgia" panose="02040502050405020303" pitchFamily="18" charset="0"/>
              </a:rPr>
              <a:t>And it came to pass that I beheld that </a:t>
            </a:r>
          </a:p>
          <a:p>
            <a:r>
              <a:rPr lang="en-US" i="1" dirty="0">
                <a:solidFill>
                  <a:schemeClr val="bg1"/>
                </a:solidFill>
                <a:latin typeface="Georgia" panose="02040502050405020303" pitchFamily="18" charset="0"/>
              </a:rPr>
              <a:t>she was carried away in the Spirit; </a:t>
            </a:r>
          </a:p>
          <a:p>
            <a:r>
              <a:rPr lang="en-US" i="1" dirty="0">
                <a:solidFill>
                  <a:schemeClr val="bg1"/>
                </a:solidFill>
                <a:latin typeface="Georgia" panose="02040502050405020303" pitchFamily="18" charset="0"/>
              </a:rPr>
              <a:t>And after she had been carried </a:t>
            </a:r>
          </a:p>
          <a:p>
            <a:r>
              <a:rPr lang="en-US" i="1" dirty="0">
                <a:solidFill>
                  <a:schemeClr val="bg1"/>
                </a:solidFill>
                <a:latin typeface="Georgia" panose="02040502050405020303" pitchFamily="18" charset="0"/>
              </a:rPr>
              <a:t>away in the Spirit for the space </a:t>
            </a:r>
          </a:p>
          <a:p>
            <a:r>
              <a:rPr lang="en-US" i="1" dirty="0">
                <a:solidFill>
                  <a:schemeClr val="bg1"/>
                </a:solidFill>
                <a:latin typeface="Georgia" panose="02040502050405020303" pitchFamily="18" charset="0"/>
              </a:rPr>
              <a:t>of a time, the angel spake </a:t>
            </a:r>
          </a:p>
          <a:p>
            <a:r>
              <a:rPr lang="en-US" i="1" dirty="0">
                <a:solidFill>
                  <a:schemeClr val="bg1"/>
                </a:solidFill>
                <a:latin typeface="Georgia" panose="02040502050405020303" pitchFamily="18" charset="0"/>
              </a:rPr>
              <a:t>unto me, saying, Look!</a:t>
            </a:r>
          </a:p>
          <a:p>
            <a:endParaRPr lang="en-US" sz="1800" dirty="0">
              <a:solidFill>
                <a:schemeClr val="bg1"/>
              </a:solidFill>
              <a:latin typeface="Georgia" panose="02040502050405020303" pitchFamily="18" charset="0"/>
            </a:endParaRPr>
          </a:p>
          <a:p>
            <a:pPr algn="just"/>
            <a:r>
              <a:rPr lang="en-US" sz="4400" i="1" dirty="0">
                <a:latin typeface="+mj-lt"/>
              </a:rPr>
              <a:t>A</a:t>
            </a:r>
            <a:r>
              <a:rPr lang="en-US" sz="2800" i="1" dirty="0">
                <a:latin typeface="+mj-lt"/>
              </a:rPr>
              <a:t>nd I looked and </a:t>
            </a:r>
            <a:r>
              <a:rPr lang="en-US" sz="2800" i="1" dirty="0">
                <a:latin typeface="+mn-lt"/>
              </a:rPr>
              <a:t>beheld</a:t>
            </a:r>
            <a:r>
              <a:rPr lang="en-US" sz="2800" i="1" dirty="0">
                <a:latin typeface="+mj-lt"/>
              </a:rPr>
              <a:t> the virgin again, </a:t>
            </a:r>
          </a:p>
          <a:p>
            <a:pPr algn="just"/>
            <a:r>
              <a:rPr lang="en-US" sz="2800" i="1" dirty="0">
                <a:latin typeface="+mj-lt"/>
              </a:rPr>
              <a:t>bearing a child in her arms. And the angel said </a:t>
            </a:r>
          </a:p>
          <a:p>
            <a:pPr algn="just"/>
            <a:r>
              <a:rPr lang="en-US" sz="2800" i="1" dirty="0">
                <a:latin typeface="+mj-lt"/>
              </a:rPr>
              <a:t>unto me, Behold the Lamb of God, yea, even the </a:t>
            </a:r>
          </a:p>
          <a:p>
            <a:pPr algn="just"/>
            <a:r>
              <a:rPr lang="en-US" sz="2800" i="1" dirty="0">
                <a:latin typeface="+mj-lt"/>
              </a:rPr>
              <a:t>Son of the Eternal Father! </a:t>
            </a:r>
          </a:p>
          <a:p>
            <a:r>
              <a:rPr lang="en-US" dirty="0">
                <a:latin typeface="+mj-lt"/>
              </a:rPr>
              <a:t>						      I Nephi 3:58-62 </a:t>
            </a:r>
          </a:p>
          <a:p>
            <a:endParaRPr lang="en-US" dirty="0"/>
          </a:p>
        </p:txBody>
      </p:sp>
    </p:spTree>
    <p:extLst>
      <p:ext uri="{BB962C8B-B14F-4D97-AF65-F5344CB8AC3E}">
        <p14:creationId xmlns:p14="http://schemas.microsoft.com/office/powerpoint/2010/main" val="384836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6262688"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629400" y="1371600"/>
            <a:ext cx="2209800" cy="3478213"/>
          </a:xfrm>
          <a:prstGeom prst="rect">
            <a:avLst/>
          </a:prstGeom>
          <a:noFill/>
        </p:spPr>
        <p:txBody>
          <a:bodyPr>
            <a:spAutoFit/>
          </a:bodyPr>
          <a:lstStyle/>
          <a:p>
            <a:pPr algn="ctr">
              <a:defRPr/>
            </a:pPr>
            <a:r>
              <a:rPr lang="en-US" sz="4400" dirty="0">
                <a:solidFill>
                  <a:schemeClr val="bg1"/>
                </a:solidFill>
                <a:latin typeface="+mj-lt"/>
              </a:rPr>
              <a:t>Jesus</a:t>
            </a:r>
          </a:p>
          <a:p>
            <a:pPr algn="ctr">
              <a:defRPr/>
            </a:pPr>
            <a:r>
              <a:rPr lang="en-US" sz="4400" dirty="0">
                <a:solidFill>
                  <a:schemeClr val="bg1"/>
                </a:solidFill>
                <a:latin typeface="+mj-lt"/>
              </a:rPr>
              <a:t>Is</a:t>
            </a:r>
          </a:p>
          <a:p>
            <a:pPr algn="ctr">
              <a:defRPr/>
            </a:pPr>
            <a:r>
              <a:rPr lang="en-US" sz="4400" dirty="0">
                <a:solidFill>
                  <a:schemeClr val="bg1"/>
                </a:solidFill>
                <a:latin typeface="+mj-lt"/>
              </a:rPr>
              <a:t>Coming</a:t>
            </a:r>
          </a:p>
          <a:p>
            <a:pPr algn="ctr">
              <a:defRPr/>
            </a:pPr>
            <a:r>
              <a:rPr lang="en-US" sz="4400" dirty="0">
                <a:solidFill>
                  <a:schemeClr val="bg1"/>
                </a:solidFill>
                <a:latin typeface="+mj-lt"/>
              </a:rPr>
              <a:t>To</a:t>
            </a:r>
          </a:p>
          <a:p>
            <a:pPr algn="ctr">
              <a:defRPr/>
            </a:pPr>
            <a:r>
              <a:rPr lang="en-US" sz="4400" dirty="0">
                <a:solidFill>
                  <a:schemeClr val="bg1"/>
                </a:solidFill>
                <a:latin typeface="+mj-lt"/>
              </a:rPr>
              <a:t>Town!</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3448050" cy="4835525"/>
          </a:xfrm>
          <a:prstGeom prst="rect">
            <a:avLst/>
          </a:prstGeom>
          <a:noFill/>
          <a:ln w="76200">
            <a:solidFill>
              <a:schemeClr val="bg1"/>
            </a:solidFill>
            <a:miter lim="800000"/>
            <a:headEnd/>
            <a:tailEnd/>
          </a:ln>
          <a:effectLst>
            <a:softEdge rad="635000"/>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32025" y="-152400"/>
            <a:ext cx="4592638" cy="1106488"/>
          </a:xfrm>
          <a:prstGeom prst="rect">
            <a:avLst/>
          </a:prstGeom>
          <a:noFill/>
        </p:spPr>
        <p:txBody>
          <a:bodyPr>
            <a:spAutoFit/>
          </a:bodyPr>
          <a:lstStyle/>
          <a:p>
            <a:pPr>
              <a:defRPr/>
            </a:pPr>
            <a:r>
              <a:rPr lang="en-US" sz="6600" b="1" dirty="0">
                <a:solidFill>
                  <a:schemeClr val="bg1"/>
                </a:solidFill>
                <a:latin typeface="+mj-lt"/>
              </a:rPr>
              <a:t>O</a:t>
            </a:r>
            <a:r>
              <a:rPr lang="en-US" sz="4400" b="1" dirty="0">
                <a:solidFill>
                  <a:schemeClr val="bg1"/>
                </a:solidFill>
                <a:latin typeface="+mj-lt"/>
              </a:rPr>
              <a:t>mnipotent</a:t>
            </a:r>
            <a:endParaRPr lang="en-US" sz="4400" dirty="0">
              <a:solidFill>
                <a:schemeClr val="bg1"/>
              </a:solidFill>
              <a:latin typeface="+mj-lt"/>
            </a:endParaRPr>
          </a:p>
        </p:txBody>
      </p:sp>
      <p:sp>
        <p:nvSpPr>
          <p:cNvPr id="3" name="TextBox 2"/>
          <p:cNvSpPr txBox="1"/>
          <p:nvPr/>
        </p:nvSpPr>
        <p:spPr>
          <a:xfrm>
            <a:off x="276225" y="5902325"/>
            <a:ext cx="8610600" cy="831850"/>
          </a:xfrm>
          <a:prstGeom prst="rect">
            <a:avLst/>
          </a:prstGeom>
          <a:noFill/>
        </p:spPr>
        <p:txBody>
          <a:bodyPr>
            <a:spAutoFit/>
          </a:bodyPr>
          <a:lstStyle/>
          <a:p>
            <a:pPr algn="ctr">
              <a:defRPr/>
            </a:pPr>
            <a:r>
              <a:rPr lang="en-US" sz="4800" dirty="0">
                <a:solidFill>
                  <a:schemeClr val="bg1"/>
                </a:solidFill>
                <a:latin typeface="+mj-lt"/>
              </a:rPr>
              <a:t>U</a:t>
            </a:r>
            <a:r>
              <a:rPr lang="en-US" sz="4000" dirty="0">
                <a:solidFill>
                  <a:schemeClr val="bg1"/>
                </a:solidFill>
                <a:latin typeface="+mj-lt"/>
              </a:rPr>
              <a:t>nlimited power and authority</a:t>
            </a:r>
          </a:p>
        </p:txBody>
      </p:sp>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63525"/>
            <a:ext cx="3690938" cy="5064125"/>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81600" y="4635500"/>
            <a:ext cx="3505200" cy="1384300"/>
          </a:xfrm>
          <a:prstGeom prst="rect">
            <a:avLst/>
          </a:prstGeom>
          <a:solidFill>
            <a:schemeClr val="accent1">
              <a:lumMod val="20000"/>
              <a:lumOff val="80000"/>
            </a:schemeClr>
          </a:solidFill>
          <a:ln w="28575">
            <a:solidFill>
              <a:schemeClr val="accent2"/>
            </a:solidFill>
          </a:ln>
        </p:spPr>
        <p:txBody>
          <a:bodyPr>
            <a:spAutoFit/>
          </a:bodyPr>
          <a:lstStyle/>
          <a:p>
            <a:pPr>
              <a:defRPr/>
            </a:pPr>
            <a:r>
              <a:rPr lang="en-US" sz="2800" dirty="0">
                <a:latin typeface="+mj-lt"/>
              </a:rPr>
              <a:t>I can deliver all the toys in the world in one night!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rot="20976619">
            <a:off x="298450" y="730250"/>
            <a:ext cx="3962400" cy="1016000"/>
          </a:xfrm>
          <a:prstGeom prst="rect">
            <a:avLst/>
          </a:prstGeom>
          <a:noFill/>
        </p:spPr>
        <p:txBody>
          <a:bodyPr>
            <a:spAutoFit/>
          </a:bodyPr>
          <a:lstStyle/>
          <a:p>
            <a:pPr>
              <a:defRPr/>
            </a:pPr>
            <a:r>
              <a:rPr lang="en-US" sz="6000" b="1" dirty="0">
                <a:solidFill>
                  <a:schemeClr val="bg1"/>
                </a:solidFill>
                <a:latin typeface="+mj-lt"/>
              </a:rPr>
              <a:t>O</a:t>
            </a:r>
            <a:r>
              <a:rPr lang="en-US" sz="4000" b="1" dirty="0">
                <a:solidFill>
                  <a:schemeClr val="bg1"/>
                </a:solidFill>
                <a:latin typeface="+mj-lt"/>
              </a:rPr>
              <a:t>mniscience</a:t>
            </a:r>
            <a:endParaRPr lang="en-US" sz="4000" dirty="0">
              <a:solidFill>
                <a:schemeClr val="bg1"/>
              </a:solidFill>
              <a:latin typeface="+mj-lt"/>
            </a:endParaRPr>
          </a:p>
        </p:txBody>
      </p:sp>
      <p:sp>
        <p:nvSpPr>
          <p:cNvPr id="3" name="TextBox 2"/>
          <p:cNvSpPr txBox="1"/>
          <p:nvPr/>
        </p:nvSpPr>
        <p:spPr>
          <a:xfrm>
            <a:off x="4953000" y="3581400"/>
            <a:ext cx="3810000" cy="646113"/>
          </a:xfrm>
          <a:prstGeom prst="rect">
            <a:avLst/>
          </a:prstGeom>
          <a:noFill/>
        </p:spPr>
        <p:txBody>
          <a:bodyPr>
            <a:spAutoFit/>
          </a:bodyPr>
          <a:lstStyle/>
          <a:p>
            <a:pPr>
              <a:defRPr/>
            </a:pPr>
            <a:r>
              <a:rPr lang="en-US" sz="3600" dirty="0">
                <a:solidFill>
                  <a:schemeClr val="bg1"/>
                </a:solidFill>
                <a:latin typeface="+mj-lt"/>
              </a:rPr>
              <a:t>Knows everything</a:t>
            </a:r>
          </a:p>
        </p:txBody>
      </p:sp>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3" y="2895600"/>
            <a:ext cx="4359275" cy="3276600"/>
          </a:xfrm>
          <a:prstGeom prst="rect">
            <a:avLst/>
          </a:prstGeom>
          <a:noFill/>
          <a:ln w="38100">
            <a:solidFill>
              <a:schemeClr val="bg1"/>
            </a:solidFill>
            <a:miter lim="800000"/>
            <a:headEnd/>
            <a:tailEnd/>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Lst>
        </p:spPr>
      </p:pic>
      <p:pic>
        <p:nvPicPr>
          <p:cNvPr id="1515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30750" cy="3486150"/>
          </a:xfrm>
          <a:prstGeom prst="rect">
            <a:avLst/>
          </a:prstGeom>
          <a:noFill/>
          <a:ln w="38100">
            <a:solidFill>
              <a:schemeClr val="bg1"/>
            </a:solidFill>
            <a:miter lim="800000"/>
            <a:headEnd/>
            <a:tailEnd/>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Lst>
        </p:spPr>
      </p:pic>
      <p:sp>
        <p:nvSpPr>
          <p:cNvPr id="4" name="TextBox 3"/>
          <p:cNvSpPr txBox="1">
            <a:spLocks noChangeArrowheads="1"/>
          </p:cNvSpPr>
          <p:nvPr/>
        </p:nvSpPr>
        <p:spPr bwMode="auto">
          <a:xfrm>
            <a:off x="-9525" y="5948363"/>
            <a:ext cx="45799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800">
                <a:solidFill>
                  <a:schemeClr val="bg1"/>
                </a:solidFill>
                <a:latin typeface="Arial" charset="0"/>
              </a:rPr>
              <a:t>I </a:t>
            </a:r>
            <a:r>
              <a:rPr lang="en-US" altLang="en-US">
                <a:solidFill>
                  <a:schemeClr val="bg1"/>
                </a:solidFill>
                <a:latin typeface="Arial" charset="0"/>
              </a:rPr>
              <a:t>know if you’ve been…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97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639"/>
            <a:ext cx="9042400" cy="678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3513" y="-41275"/>
            <a:ext cx="3505200" cy="831850"/>
          </a:xfrm>
          <a:prstGeom prst="rect">
            <a:avLst/>
          </a:prstGeom>
          <a:noFill/>
        </p:spPr>
        <p:txBody>
          <a:bodyPr>
            <a:spAutoFit/>
          </a:bodyPr>
          <a:lstStyle/>
          <a:p>
            <a:pPr>
              <a:defRPr/>
            </a:pPr>
            <a:r>
              <a:rPr lang="en-US" sz="4800" b="1" dirty="0">
                <a:solidFill>
                  <a:schemeClr val="bg1"/>
                </a:solidFill>
                <a:latin typeface="+mj-lt"/>
              </a:rPr>
              <a:t>O</a:t>
            </a:r>
            <a:r>
              <a:rPr lang="en-US" sz="3200" b="1" dirty="0">
                <a:solidFill>
                  <a:schemeClr val="bg1"/>
                </a:solidFill>
                <a:latin typeface="+mj-lt"/>
              </a:rPr>
              <a:t>mnipresence </a:t>
            </a:r>
            <a:endParaRPr lang="en-US" sz="3200" dirty="0">
              <a:solidFill>
                <a:schemeClr val="bg1"/>
              </a:solidFill>
              <a:latin typeface="+mj-lt"/>
            </a:endParaRPr>
          </a:p>
        </p:txBody>
      </p:sp>
      <p:sp>
        <p:nvSpPr>
          <p:cNvPr id="4" name="TextBox 3"/>
          <p:cNvSpPr txBox="1"/>
          <p:nvPr/>
        </p:nvSpPr>
        <p:spPr>
          <a:xfrm>
            <a:off x="5638800" y="0"/>
            <a:ext cx="3429000" cy="4800600"/>
          </a:xfrm>
          <a:prstGeom prst="rect">
            <a:avLst/>
          </a:prstGeom>
          <a:noFill/>
        </p:spPr>
        <p:txBody>
          <a:bodyPr>
            <a:spAutoFit/>
          </a:bodyPr>
          <a:lstStyle/>
          <a:p>
            <a:pPr>
              <a:defRPr/>
            </a:pPr>
            <a:r>
              <a:rPr lang="en-US" sz="5400" dirty="0">
                <a:solidFill>
                  <a:schemeClr val="bg1"/>
                </a:solidFill>
                <a:effectLst>
                  <a:outerShdw blurRad="38100" dist="38100" dir="2700000" algn="tl">
                    <a:srgbClr val="000000">
                      <a:alpha val="43137"/>
                    </a:srgbClr>
                  </a:outerShdw>
                </a:effectLst>
                <a:latin typeface="+mj-lt"/>
              </a:rPr>
              <a:t>T</a:t>
            </a:r>
            <a:r>
              <a:rPr lang="en-US" sz="3600" dirty="0">
                <a:solidFill>
                  <a:schemeClr val="bg1"/>
                </a:solidFill>
                <a:effectLst>
                  <a:outerShdw blurRad="38100" dist="38100" dir="2700000" algn="tl">
                    <a:srgbClr val="000000">
                      <a:alpha val="43137"/>
                    </a:srgbClr>
                  </a:outerShdw>
                </a:effectLst>
                <a:latin typeface="+mj-lt"/>
              </a:rPr>
              <a:t>he attribute of </a:t>
            </a:r>
            <a:r>
              <a:rPr lang="en-US" sz="3600" b="1" dirty="0">
                <a:solidFill>
                  <a:schemeClr val="bg1"/>
                </a:solidFill>
                <a:effectLst>
                  <a:outerShdw blurRad="38100" dist="38100" dir="2700000" algn="tl">
                    <a:srgbClr val="000000">
                      <a:alpha val="43137"/>
                    </a:srgbClr>
                  </a:outerShdw>
                </a:effectLst>
                <a:latin typeface="+mj-lt"/>
              </a:rPr>
              <a:t>God</a:t>
            </a:r>
            <a:r>
              <a:rPr lang="en-US" sz="3600" dirty="0">
                <a:solidFill>
                  <a:schemeClr val="bg1"/>
                </a:solidFill>
                <a:effectLst>
                  <a:outerShdw blurRad="38100" dist="38100" dir="2700000" algn="tl">
                    <a:srgbClr val="000000">
                      <a:alpha val="43137"/>
                    </a:srgbClr>
                  </a:outerShdw>
                </a:effectLst>
                <a:latin typeface="+mj-lt"/>
              </a:rPr>
              <a:t> by which He fills the universe in all its parts and is present everywhere at once.  </a:t>
            </a:r>
          </a:p>
        </p:txBody>
      </p:sp>
      <p:sp>
        <p:nvSpPr>
          <p:cNvPr id="5" name="TextBox 4"/>
          <p:cNvSpPr txBox="1"/>
          <p:nvPr/>
        </p:nvSpPr>
        <p:spPr>
          <a:xfrm>
            <a:off x="163513" y="4965791"/>
            <a:ext cx="9059863" cy="1630362"/>
          </a:xfrm>
          <a:prstGeom prst="rect">
            <a:avLst/>
          </a:prstGeom>
          <a:noFill/>
        </p:spPr>
        <p:txBody>
          <a:bodyPr wrap="square">
            <a:spAutoFit/>
          </a:bodyPr>
          <a:lstStyle/>
          <a:p>
            <a:pPr>
              <a:defRPr/>
            </a:pPr>
            <a:r>
              <a:rPr lang="en-US" sz="4400" dirty="0">
                <a:solidFill>
                  <a:schemeClr val="bg1"/>
                </a:solidFill>
                <a:effectLst>
                  <a:outerShdw blurRad="38100" dist="38100" dir="2700000" algn="tl">
                    <a:srgbClr val="000000">
                      <a:alpha val="43137"/>
                    </a:srgbClr>
                  </a:outerShdw>
                </a:effectLst>
                <a:latin typeface="+mj-lt"/>
              </a:rPr>
              <a:t>H</a:t>
            </a:r>
            <a:r>
              <a:rPr lang="en-US" sz="2800" dirty="0">
                <a:solidFill>
                  <a:schemeClr val="bg1"/>
                </a:solidFill>
                <a:effectLst>
                  <a:outerShdw blurRad="38100" dist="38100" dir="2700000" algn="tl">
                    <a:srgbClr val="000000">
                      <a:alpha val="43137"/>
                    </a:srgbClr>
                  </a:outerShdw>
                </a:effectLst>
                <a:latin typeface="+mj-lt"/>
              </a:rPr>
              <a:t>e sees when you’re sleeping.  He knows when you’re awake.  He knows if you’ve been bad or good.  So be good for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5656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70550" y="304800"/>
            <a:ext cx="3402013" cy="6462713"/>
          </a:xfrm>
          <a:prstGeom prst="rect">
            <a:avLst/>
          </a:prstGeom>
          <a:noFill/>
        </p:spPr>
        <p:txBody>
          <a:bodyPr>
            <a:spAutoFit/>
          </a:bodyPr>
          <a:lstStyle/>
          <a:p>
            <a:pPr>
              <a:defRPr/>
            </a:pPr>
            <a:r>
              <a:rPr lang="en-US" sz="5400" dirty="0">
                <a:solidFill>
                  <a:schemeClr val="bg1"/>
                </a:solidFill>
                <a:latin typeface="+mj-lt"/>
              </a:rPr>
              <a:t>H</a:t>
            </a:r>
            <a:r>
              <a:rPr lang="en-US" sz="3600" dirty="0">
                <a:solidFill>
                  <a:schemeClr val="bg1"/>
                </a:solidFill>
                <a:latin typeface="+mj-lt"/>
              </a:rPr>
              <a:t>e sees you when you’re sleeping.</a:t>
            </a:r>
            <a:br>
              <a:rPr lang="en-US" sz="3600" dirty="0">
                <a:solidFill>
                  <a:schemeClr val="bg1"/>
                </a:solidFill>
                <a:latin typeface="+mj-lt"/>
              </a:rPr>
            </a:br>
            <a:r>
              <a:rPr lang="en-US" sz="3600" dirty="0">
                <a:solidFill>
                  <a:schemeClr val="bg1"/>
                </a:solidFill>
                <a:latin typeface="+mj-lt"/>
              </a:rPr>
              <a:t>He knows when you’re awake.</a:t>
            </a:r>
            <a:br>
              <a:rPr lang="en-US" sz="3600" dirty="0">
                <a:solidFill>
                  <a:schemeClr val="bg1"/>
                </a:solidFill>
                <a:latin typeface="+mj-lt"/>
              </a:rPr>
            </a:br>
            <a:r>
              <a:rPr lang="en-US" sz="3600" dirty="0">
                <a:solidFill>
                  <a:schemeClr val="bg1"/>
                </a:solidFill>
                <a:latin typeface="+mj-lt"/>
              </a:rPr>
              <a:t>He knows if you’ve been bad or good.</a:t>
            </a:r>
            <a:br>
              <a:rPr lang="en-US" sz="3600" dirty="0">
                <a:solidFill>
                  <a:schemeClr val="bg1"/>
                </a:solidFill>
                <a:latin typeface="+mj-lt"/>
              </a:rPr>
            </a:br>
            <a:r>
              <a:rPr lang="en-US" sz="3600" dirty="0">
                <a:solidFill>
                  <a:schemeClr val="bg1"/>
                </a:solidFill>
                <a:latin typeface="+mj-lt"/>
              </a:rPr>
              <a:t>So be good for goodness sake!</a:t>
            </a:r>
          </a:p>
          <a:p>
            <a:pPr>
              <a:defRPr/>
            </a:pPr>
            <a:endParaRPr lang="en-US" sz="3600" dirty="0">
              <a:solidFill>
                <a:schemeClr val="bg1"/>
              </a:solidFill>
              <a:latin typeface="+mj-lt"/>
            </a:endParaRP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1" y="44742"/>
            <a:ext cx="6461620" cy="6840173"/>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48400" y="304800"/>
            <a:ext cx="2590800" cy="6494463"/>
          </a:xfrm>
          <a:prstGeom prst="rect">
            <a:avLst/>
          </a:prstGeom>
          <a:noFill/>
        </p:spPr>
        <p:txBody>
          <a:bodyPr>
            <a:spAutoFit/>
          </a:bodyPr>
          <a:lstStyle/>
          <a:p>
            <a:pPr>
              <a:defRPr/>
            </a:pPr>
            <a:r>
              <a:rPr lang="en-US" sz="3200" dirty="0">
                <a:solidFill>
                  <a:schemeClr val="bg1"/>
                </a:solidFill>
                <a:latin typeface="+mj-lt"/>
              </a:rPr>
              <a:t>He's making a list </a:t>
            </a:r>
            <a:br>
              <a:rPr lang="en-US" sz="3200" dirty="0">
                <a:solidFill>
                  <a:schemeClr val="bg1"/>
                </a:solidFill>
                <a:latin typeface="+mj-lt"/>
              </a:rPr>
            </a:br>
            <a:r>
              <a:rPr lang="en-US" sz="3200" dirty="0">
                <a:solidFill>
                  <a:schemeClr val="bg1"/>
                </a:solidFill>
                <a:latin typeface="+mj-lt"/>
              </a:rPr>
              <a:t>And checking it twice; </a:t>
            </a:r>
            <a:br>
              <a:rPr lang="en-US" sz="3200" dirty="0">
                <a:solidFill>
                  <a:schemeClr val="bg1"/>
                </a:solidFill>
                <a:latin typeface="+mj-lt"/>
              </a:rPr>
            </a:br>
            <a:r>
              <a:rPr lang="en-US" sz="3200" dirty="0" err="1">
                <a:solidFill>
                  <a:schemeClr val="bg1"/>
                </a:solidFill>
                <a:latin typeface="+mj-lt"/>
              </a:rPr>
              <a:t>Gonna</a:t>
            </a:r>
            <a:r>
              <a:rPr lang="en-US" sz="3200" dirty="0">
                <a:solidFill>
                  <a:schemeClr val="bg1"/>
                </a:solidFill>
                <a:latin typeface="+mj-lt"/>
              </a:rPr>
              <a:t> find out Who's naughty and nice </a:t>
            </a:r>
            <a:br>
              <a:rPr lang="en-US" sz="3200" dirty="0">
                <a:solidFill>
                  <a:schemeClr val="bg1"/>
                </a:solidFill>
                <a:latin typeface="+mj-lt"/>
              </a:rPr>
            </a:br>
            <a:r>
              <a:rPr lang="en-US" sz="3200" dirty="0">
                <a:solidFill>
                  <a:schemeClr val="bg1"/>
                </a:solidFill>
                <a:latin typeface="+mj-lt"/>
              </a:rPr>
              <a:t>Santa Claus is coming to town. </a:t>
            </a:r>
            <a:br>
              <a:rPr lang="en-US" sz="3200" dirty="0">
                <a:solidFill>
                  <a:schemeClr val="bg1"/>
                </a:solidFill>
                <a:latin typeface="+mj-lt"/>
              </a:rPr>
            </a:br>
            <a:endParaRPr lang="en-US" sz="3200" dirty="0">
              <a:solidFill>
                <a:schemeClr val="bg1"/>
              </a:solidFill>
              <a:latin typeface="+mj-lt"/>
            </a:endParaRP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770" y="-1"/>
            <a:ext cx="9122230" cy="6912429"/>
          </a:xfrm>
          <a:prstGeom prst="rect">
            <a:avLst/>
          </a:prstGeom>
        </p:spPr>
      </p:pic>
    </p:spTree>
    <p:extLst>
      <p:ext uri="{BB962C8B-B14F-4D97-AF65-F5344CB8AC3E}">
        <p14:creationId xmlns:p14="http://schemas.microsoft.com/office/powerpoint/2010/main" val="27026805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 y="152400"/>
            <a:ext cx="8763000" cy="1446213"/>
          </a:xfrm>
          <a:prstGeom prst="rect">
            <a:avLst/>
          </a:prstGeom>
          <a:noFill/>
        </p:spPr>
        <p:txBody>
          <a:bodyPr>
            <a:spAutoFit/>
          </a:bodyPr>
          <a:lstStyle/>
          <a:p>
            <a:pPr>
              <a:defRPr/>
            </a:pPr>
            <a:r>
              <a:rPr lang="en-US" sz="4000" dirty="0">
                <a:solidFill>
                  <a:schemeClr val="bg1"/>
                </a:solidFill>
                <a:latin typeface="+mj-lt"/>
              </a:rPr>
              <a:t>B</a:t>
            </a:r>
            <a:r>
              <a:rPr lang="en-US" dirty="0">
                <a:solidFill>
                  <a:schemeClr val="bg1"/>
                </a:solidFill>
                <a:latin typeface="+mj-lt"/>
              </a:rPr>
              <a:t>ut unto the son he saith, Thy throne, O God, is forever and ever; a scepter of righteousness is the scepter of thy kingdom. 						                    </a:t>
            </a:r>
            <a:r>
              <a:rPr lang="en-US" sz="1800" dirty="0">
                <a:solidFill>
                  <a:schemeClr val="bg1"/>
                </a:solidFill>
                <a:latin typeface="+mj-lt"/>
              </a:rPr>
              <a:t>[Hebrews 1:8] </a:t>
            </a:r>
          </a:p>
        </p:txBody>
      </p:sp>
      <p:pic>
        <p:nvPicPr>
          <p:cNvPr id="1740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598950"/>
            <a:ext cx="3695700" cy="49276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4193096" cy="52578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336350" cy="5702300"/>
          </a:xfrm>
          <a:prstGeom prst="rect">
            <a:avLst/>
          </a:prstGeom>
          <a:noFill/>
          <a:ln>
            <a:noFill/>
          </a:ln>
          <a:effectLst>
            <a:outerShdw dist="35921" dir="2700000" algn="ctr" rotWithShape="0">
              <a:schemeClr val="bg2"/>
            </a:outerShdw>
            <a:softEdge rad="914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07" name="TextBox 2"/>
          <p:cNvSpPr txBox="1">
            <a:spLocks noChangeArrowheads="1"/>
          </p:cNvSpPr>
          <p:nvPr/>
        </p:nvSpPr>
        <p:spPr bwMode="auto">
          <a:xfrm>
            <a:off x="152400" y="5334000"/>
            <a:ext cx="4267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a:solidFill>
                  <a:schemeClr val="bg1"/>
                </a:solidFill>
                <a:latin typeface="Arial" charset="0"/>
              </a:rPr>
              <a:t>C</a:t>
            </a:r>
            <a:r>
              <a:rPr lang="en-US" altLang="en-US" sz="2400">
                <a:solidFill>
                  <a:schemeClr val="bg1"/>
                </a:solidFill>
                <a:latin typeface="Arial" charset="0"/>
              </a:rPr>
              <a:t>hildren, obey your parents in the Lord; for this is right.	 		     </a:t>
            </a:r>
            <a:r>
              <a:rPr lang="en-US" altLang="en-US" sz="1800">
                <a:solidFill>
                  <a:schemeClr val="bg1"/>
                </a:solidFill>
                <a:latin typeface="Arial" charset="0"/>
              </a:rPr>
              <a:t>[Ephesians 6:1] </a:t>
            </a:r>
          </a:p>
        </p:txBody>
      </p:sp>
      <p:pic>
        <p:nvPicPr>
          <p:cNvPr id="1751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508" y="571500"/>
            <a:ext cx="4286250" cy="47625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30775" y="5343525"/>
            <a:ext cx="3810000" cy="1200150"/>
          </a:xfrm>
          <a:prstGeom prst="rect">
            <a:avLst/>
          </a:prstGeom>
          <a:noFill/>
        </p:spPr>
        <p:txBody>
          <a:bodyPr>
            <a:spAutoFit/>
          </a:bodyPr>
          <a:lstStyle/>
          <a:p>
            <a:pPr>
              <a:defRPr/>
            </a:pPr>
            <a:r>
              <a:rPr lang="en-US" sz="4400" dirty="0">
                <a:solidFill>
                  <a:schemeClr val="bg1"/>
                </a:solidFill>
                <a:latin typeface="+mj-lt"/>
              </a:rPr>
              <a:t>S</a:t>
            </a:r>
            <a:r>
              <a:rPr lang="en-US" sz="2800" dirty="0">
                <a:solidFill>
                  <a:schemeClr val="bg1"/>
                </a:solidFill>
                <a:latin typeface="+mj-lt"/>
              </a:rPr>
              <a:t>anta tells children to obey their parents.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1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04800" y="17463"/>
            <a:ext cx="8610600" cy="1385887"/>
          </a:xfrm>
          <a:prstGeom prst="rect">
            <a:avLst/>
          </a:prstGeom>
          <a:noFill/>
        </p:spPr>
        <p:txBody>
          <a:bodyPr>
            <a:spAutoFit/>
          </a:bodyPr>
          <a:lstStyle/>
          <a:p>
            <a:pPr>
              <a:defRPr/>
            </a:pPr>
            <a:r>
              <a:rPr lang="en-US" sz="4000" dirty="0">
                <a:solidFill>
                  <a:schemeClr val="bg1"/>
                </a:solidFill>
                <a:latin typeface="+mj-lt"/>
              </a:rPr>
              <a:t>B</a:t>
            </a:r>
            <a:r>
              <a:rPr lang="en-US" dirty="0">
                <a:solidFill>
                  <a:schemeClr val="bg1"/>
                </a:solidFill>
                <a:latin typeface="+mj-lt"/>
              </a:rPr>
              <a:t>ut Jesus said, Suffer little children to come unto me, and forbid them not, for of such is the kingdom of heaven. </a:t>
            </a:r>
          </a:p>
          <a:p>
            <a:pPr>
              <a:defRPr/>
            </a:pPr>
            <a:r>
              <a:rPr lang="en-US" sz="1800" dirty="0">
                <a:solidFill>
                  <a:schemeClr val="bg1"/>
                </a:solidFill>
                <a:latin typeface="+mj-lt"/>
              </a:rPr>
              <a:t>						                       [Matthew 19:14] </a:t>
            </a:r>
          </a:p>
        </p:txBody>
      </p:sp>
      <p:pic>
        <p:nvPicPr>
          <p:cNvPr id="1249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03350"/>
            <a:ext cx="3910013"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447800"/>
            <a:ext cx="3848100" cy="51308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7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2971800" cy="3432094"/>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6" name="Text Box 4"/>
          <p:cNvSpPr txBox="1">
            <a:spLocks noChangeArrowheads="1"/>
          </p:cNvSpPr>
          <p:nvPr/>
        </p:nvSpPr>
        <p:spPr bwMode="auto">
          <a:xfrm>
            <a:off x="228600" y="2895600"/>
            <a:ext cx="8686800" cy="33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defRPr/>
            </a:pPr>
            <a:r>
              <a:rPr lang="en-US" sz="4400" dirty="0">
                <a:solidFill>
                  <a:srgbClr val="FFFF00"/>
                </a:solidFill>
                <a:effectLst>
                  <a:outerShdw blurRad="38100" dist="38100" dir="2700000" algn="tl">
                    <a:srgbClr val="000000">
                      <a:alpha val="43137"/>
                    </a:srgbClr>
                  </a:outerShdw>
                </a:effectLst>
              </a:rPr>
              <a:t>A</a:t>
            </a:r>
            <a:r>
              <a:rPr lang="en-US" sz="2800" dirty="0">
                <a:solidFill>
                  <a:srgbClr val="FFFF00"/>
                </a:solidFill>
                <a:effectLst>
                  <a:outerShdw blurRad="38100" dist="38100" dir="2700000" algn="tl">
                    <a:srgbClr val="000000">
                      <a:alpha val="43137"/>
                    </a:srgbClr>
                  </a:outerShdw>
                </a:effectLst>
              </a:rPr>
              <a:t>nd behold, he shall be born of Mary at </a:t>
            </a:r>
            <a:r>
              <a:rPr lang="en-US" sz="2800" b="1" u="sng" dirty="0">
                <a:solidFill>
                  <a:srgbClr val="FFFF00"/>
                </a:solidFill>
                <a:effectLst>
                  <a:outerShdw blurRad="38100" dist="38100" dir="2700000" algn="tl">
                    <a:srgbClr val="000000">
                      <a:alpha val="43137"/>
                    </a:srgbClr>
                  </a:outerShdw>
                </a:effectLst>
              </a:rPr>
              <a:t>Jerusalem</a:t>
            </a:r>
            <a:r>
              <a:rPr lang="en-US" sz="2800" dirty="0">
                <a:solidFill>
                  <a:srgbClr val="FFFF00"/>
                </a:solidFill>
                <a:effectLst>
                  <a:outerShdw blurRad="38100" dist="38100" dir="2700000" algn="tl">
                    <a:srgbClr val="000000">
                      <a:alpha val="43137"/>
                    </a:srgbClr>
                  </a:outerShdw>
                </a:effectLst>
              </a:rPr>
              <a:t>, which is the land of our forefathers, she being a virgin, a precious and chosen vessel, who shall be overshadowed, and conceive by the power of the Holy Ghost, and bring forth a son, yea, even the Son of God; 															  [Alma 5:19] </a:t>
            </a:r>
          </a:p>
        </p:txBody>
      </p:sp>
      <p:sp>
        <p:nvSpPr>
          <p:cNvPr id="2" name="TextBox 1"/>
          <p:cNvSpPr txBox="1"/>
          <p:nvPr/>
        </p:nvSpPr>
        <p:spPr>
          <a:xfrm>
            <a:off x="1524000" y="2514600"/>
            <a:ext cx="1371600" cy="461963"/>
          </a:xfrm>
          <a:prstGeom prst="rect">
            <a:avLst/>
          </a:prstGeom>
          <a:noFill/>
        </p:spPr>
        <p:txBody>
          <a:bodyPr>
            <a:spAutoFit/>
          </a:bodyPr>
          <a:lstStyle/>
          <a:p>
            <a:pPr>
              <a:defRPr/>
            </a:pPr>
            <a:r>
              <a:rPr lang="en-US" dirty="0">
                <a:solidFill>
                  <a:schemeClr val="tx2">
                    <a:lumMod val="75000"/>
                  </a:schemeClr>
                </a:solidFill>
              </a:rPr>
              <a:t>Alma</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7233"/>
            <a:ext cx="4448175" cy="47625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48200" y="127000"/>
            <a:ext cx="4343400" cy="4462463"/>
          </a:xfrm>
          <a:prstGeom prst="rect">
            <a:avLst/>
          </a:prstGeom>
          <a:noFill/>
        </p:spPr>
        <p:txBody>
          <a:bodyPr>
            <a:spAutoFit/>
          </a:bodyPr>
          <a:lstStyle/>
          <a:p>
            <a:pPr>
              <a:defRPr/>
            </a:pPr>
            <a:r>
              <a:rPr lang="en-US" b="1" dirty="0">
                <a:solidFill>
                  <a:schemeClr val="bg1"/>
                </a:solidFill>
                <a:latin typeface="+mj-lt"/>
              </a:rPr>
              <a:t>Kris </a:t>
            </a:r>
            <a:r>
              <a:rPr lang="en-US" b="1" dirty="0" err="1">
                <a:solidFill>
                  <a:schemeClr val="bg1"/>
                </a:solidFill>
                <a:latin typeface="+mj-lt"/>
              </a:rPr>
              <a:t>Kringle</a:t>
            </a:r>
            <a:r>
              <a:rPr lang="en-US" b="1" dirty="0">
                <a:solidFill>
                  <a:schemeClr val="bg1"/>
                </a:solidFill>
                <a:latin typeface="+mj-lt"/>
              </a:rPr>
              <a:t> </a:t>
            </a:r>
            <a:br>
              <a:rPr lang="en-US" b="1" dirty="0">
                <a:solidFill>
                  <a:schemeClr val="bg1"/>
                </a:solidFill>
                <a:latin typeface="+mj-lt"/>
              </a:rPr>
            </a:br>
            <a:r>
              <a:rPr lang="en-US" sz="1600" b="1" dirty="0">
                <a:solidFill>
                  <a:schemeClr val="bg1"/>
                </a:solidFill>
                <a:latin typeface="+mj-lt"/>
              </a:rPr>
              <a:t>Country of Origin: Germany &amp; America </a:t>
            </a:r>
          </a:p>
          <a:p>
            <a:pPr>
              <a:defRPr/>
            </a:pPr>
            <a:endParaRPr lang="en-US" sz="1050" dirty="0">
              <a:solidFill>
                <a:schemeClr val="bg1"/>
              </a:solidFill>
              <a:latin typeface="+mj-lt"/>
            </a:endParaRPr>
          </a:p>
          <a:p>
            <a:pPr>
              <a:defRPr/>
            </a:pPr>
            <a:r>
              <a:rPr lang="en-US" sz="4000" dirty="0">
                <a:solidFill>
                  <a:schemeClr val="bg1"/>
                </a:solidFill>
                <a:latin typeface="+mj-lt"/>
              </a:rPr>
              <a:t>T</a:t>
            </a:r>
            <a:r>
              <a:rPr lang="en-US" dirty="0">
                <a:solidFill>
                  <a:schemeClr val="bg1"/>
                </a:solidFill>
                <a:latin typeface="+mj-lt"/>
              </a:rPr>
              <a:t>he figure of Santa Claus first begins to show up among the Pennsylvania Dutch in the mid 1820s in the form of Kris </a:t>
            </a:r>
            <a:r>
              <a:rPr lang="en-US" dirty="0" err="1">
                <a:solidFill>
                  <a:schemeClr val="bg1"/>
                </a:solidFill>
                <a:latin typeface="+mj-lt"/>
              </a:rPr>
              <a:t>Kringle</a:t>
            </a:r>
            <a:r>
              <a:rPr lang="en-US" dirty="0">
                <a:solidFill>
                  <a:schemeClr val="bg1"/>
                </a:solidFill>
                <a:latin typeface="+mj-lt"/>
              </a:rPr>
              <a:t>, or as he was also known, </a:t>
            </a:r>
            <a:r>
              <a:rPr lang="en-US" dirty="0" err="1">
                <a:solidFill>
                  <a:schemeClr val="bg1"/>
                </a:solidFill>
                <a:latin typeface="+mj-lt"/>
              </a:rPr>
              <a:t>Belsnickle</a:t>
            </a:r>
            <a:r>
              <a:rPr lang="en-US" dirty="0">
                <a:solidFill>
                  <a:schemeClr val="bg1"/>
                </a:solidFill>
                <a:latin typeface="+mj-lt"/>
              </a:rPr>
              <a:t>. </a:t>
            </a:r>
            <a:r>
              <a:rPr lang="en-US" dirty="0" err="1">
                <a:solidFill>
                  <a:schemeClr val="bg1"/>
                </a:solidFill>
                <a:latin typeface="+mj-lt"/>
              </a:rPr>
              <a:t>Belsnickle</a:t>
            </a:r>
            <a:r>
              <a:rPr lang="en-US" dirty="0">
                <a:solidFill>
                  <a:schemeClr val="bg1"/>
                </a:solidFill>
                <a:latin typeface="+mj-lt"/>
              </a:rPr>
              <a:t> is a derivative of the German "</a:t>
            </a:r>
            <a:r>
              <a:rPr lang="en-US" dirty="0" err="1">
                <a:solidFill>
                  <a:schemeClr val="bg1"/>
                </a:solidFill>
                <a:latin typeface="+mj-lt"/>
              </a:rPr>
              <a:t>Pelz-nickle</a:t>
            </a:r>
            <a:r>
              <a:rPr lang="en-US" dirty="0">
                <a:solidFill>
                  <a:schemeClr val="bg1"/>
                </a:solidFill>
                <a:latin typeface="+mj-lt"/>
              </a:rPr>
              <a:t>", which means "Nicholas in Furs ".</a:t>
            </a:r>
          </a:p>
        </p:txBody>
      </p:sp>
      <p:sp>
        <p:nvSpPr>
          <p:cNvPr id="5" name="TextBox 4"/>
          <p:cNvSpPr txBox="1"/>
          <p:nvPr/>
        </p:nvSpPr>
        <p:spPr>
          <a:xfrm>
            <a:off x="228600" y="4800600"/>
            <a:ext cx="8763000" cy="1938338"/>
          </a:xfrm>
          <a:prstGeom prst="rect">
            <a:avLst/>
          </a:prstGeom>
          <a:noFill/>
        </p:spPr>
        <p:txBody>
          <a:bodyPr>
            <a:spAutoFit/>
          </a:bodyPr>
          <a:lstStyle/>
          <a:p>
            <a:pPr>
              <a:defRPr/>
            </a:pPr>
            <a:r>
              <a:rPr lang="en-US" dirty="0" err="1">
                <a:solidFill>
                  <a:schemeClr val="bg1"/>
                </a:solidFill>
                <a:latin typeface="+mj-lt"/>
              </a:rPr>
              <a:t>Belsnickle</a:t>
            </a:r>
            <a:r>
              <a:rPr lang="en-US" dirty="0">
                <a:solidFill>
                  <a:schemeClr val="bg1"/>
                </a:solidFill>
                <a:latin typeface="+mj-lt"/>
              </a:rPr>
              <a:t> would travel the Pennsylvania countryside ringing his bell looking for good children to give out his small gifts of cakes and nuts. If </a:t>
            </a:r>
            <a:r>
              <a:rPr lang="en-US" dirty="0" err="1">
                <a:solidFill>
                  <a:schemeClr val="bg1"/>
                </a:solidFill>
                <a:latin typeface="+mj-lt"/>
              </a:rPr>
              <a:t>Belsnickle</a:t>
            </a:r>
            <a:r>
              <a:rPr lang="en-US" dirty="0">
                <a:solidFill>
                  <a:schemeClr val="bg1"/>
                </a:solidFill>
                <a:latin typeface="+mj-lt"/>
              </a:rPr>
              <a:t> came across a child who had not been behaving in the past year, he would warn the child to be good or else he might give them a smack with his rod.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1"/>
          <p:cNvSpPr>
            <a:spLocks noChangeArrowheads="1"/>
          </p:cNvSpPr>
          <p:nvPr/>
        </p:nvSpPr>
        <p:spPr bwMode="auto">
          <a:xfrm>
            <a:off x="381000" y="533400"/>
            <a:ext cx="8382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a:solidFill>
                  <a:schemeClr val="bg1"/>
                </a:solidFill>
                <a:latin typeface="Arial" charset="0"/>
              </a:rPr>
              <a:t>Word Origin &amp; History</a:t>
            </a:r>
          </a:p>
          <a:p>
            <a:pPr eaLnBrk="1" hangingPunct="1">
              <a:spcBef>
                <a:spcPct val="0"/>
              </a:spcBef>
              <a:buFontTx/>
              <a:buNone/>
            </a:pPr>
            <a:r>
              <a:rPr lang="en-US" altLang="en-US" sz="2400">
                <a:solidFill>
                  <a:schemeClr val="bg1"/>
                </a:solidFill>
                <a:latin typeface="Arial" charset="0"/>
              </a:rPr>
              <a:t> </a:t>
            </a:r>
          </a:p>
          <a:p>
            <a:pPr eaLnBrk="1" hangingPunct="1">
              <a:spcBef>
                <a:spcPct val="0"/>
              </a:spcBef>
              <a:buFontTx/>
              <a:buNone/>
            </a:pPr>
            <a:r>
              <a:rPr lang="en-US" altLang="en-US">
                <a:solidFill>
                  <a:schemeClr val="bg1"/>
                </a:solidFill>
                <a:latin typeface="Arial" charset="0"/>
              </a:rPr>
              <a:t>Kriss Kringle </a:t>
            </a:r>
          </a:p>
          <a:p>
            <a:pPr eaLnBrk="1" hangingPunct="1">
              <a:spcBef>
                <a:spcPct val="0"/>
              </a:spcBef>
              <a:buFontTx/>
              <a:buNone/>
            </a:pPr>
            <a:endParaRPr lang="en-US" altLang="en-US" sz="2400">
              <a:solidFill>
                <a:schemeClr val="bg1"/>
              </a:solidFill>
              <a:latin typeface="Arial" charset="0"/>
            </a:endParaRPr>
          </a:p>
          <a:p>
            <a:pPr eaLnBrk="1" hangingPunct="1">
              <a:spcBef>
                <a:spcPct val="0"/>
              </a:spcBef>
              <a:buFontTx/>
              <a:buNone/>
            </a:pPr>
            <a:r>
              <a:rPr lang="en-US" altLang="en-US" sz="2400">
                <a:solidFill>
                  <a:schemeClr val="bg1"/>
                </a:solidFill>
                <a:latin typeface="Arial" charset="0"/>
              </a:rPr>
              <a:t>1830, Christ-kinkle (in a Pennsylvania German context), from Ger. Christkindlein, Christkind'l "Christ child." </a:t>
            </a:r>
          </a:p>
          <a:p>
            <a:pPr eaLnBrk="1" hangingPunct="1">
              <a:spcBef>
                <a:spcPct val="0"/>
              </a:spcBef>
              <a:buFontTx/>
              <a:buNone/>
            </a:pPr>
            <a:endParaRPr lang="en-US" altLang="en-US" sz="2400">
              <a:solidFill>
                <a:schemeClr val="bg1"/>
              </a:solidFill>
              <a:latin typeface="Arial" charset="0"/>
            </a:endParaRPr>
          </a:p>
          <a:p>
            <a:pPr eaLnBrk="1" hangingPunct="1">
              <a:spcBef>
                <a:spcPct val="0"/>
              </a:spcBef>
              <a:buFontTx/>
              <a:buNone/>
            </a:pPr>
            <a:r>
              <a:rPr lang="en-US" altLang="en-US" sz="3600">
                <a:solidFill>
                  <a:srgbClr val="FFCF89"/>
                </a:solidFill>
                <a:latin typeface="Arial" charset="0"/>
              </a:rPr>
              <a:t>Properly Baby Jesus, not Santa Claus. </a:t>
            </a:r>
          </a:p>
          <a:p>
            <a:pPr eaLnBrk="1" hangingPunct="1">
              <a:spcBef>
                <a:spcPct val="0"/>
              </a:spcBef>
              <a:buFontTx/>
              <a:buNone/>
            </a:pPr>
            <a:endParaRPr lang="en-US" altLang="en-US" sz="2400">
              <a:solidFill>
                <a:schemeClr val="bg1"/>
              </a:solidFill>
              <a:latin typeface="Arial" charset="0"/>
            </a:endParaRPr>
          </a:p>
          <a:p>
            <a:pPr eaLnBrk="1" hangingPunct="1">
              <a:spcBef>
                <a:spcPct val="0"/>
              </a:spcBef>
              <a:buFontTx/>
              <a:buNone/>
            </a:pPr>
            <a:r>
              <a:rPr lang="en-US" altLang="en-US" sz="2400" i="1">
                <a:solidFill>
                  <a:schemeClr val="bg1"/>
                </a:solidFill>
                <a:latin typeface="Arial" charset="0"/>
              </a:rPr>
              <a:t>Online Etymology</a:t>
            </a:r>
          </a:p>
          <a:p>
            <a:pPr eaLnBrk="1" hangingPunct="1">
              <a:spcBef>
                <a:spcPct val="0"/>
              </a:spcBef>
              <a:buFontTx/>
              <a:buNone/>
            </a:pPr>
            <a:r>
              <a:rPr lang="en-US" altLang="en-US" sz="2400">
                <a:solidFill>
                  <a:schemeClr val="bg1"/>
                </a:solidFill>
                <a:latin typeface="Arial" charset="0"/>
                <a:hlinkClick r:id="rId2"/>
              </a:rPr>
              <a:t>http://dictionary.reference.com/browse/kriss kringle</a:t>
            </a:r>
            <a:endParaRPr lang="en-US" altLang="en-US" sz="2400">
              <a:solidFill>
                <a:schemeClr val="bg1"/>
              </a:solidFill>
              <a:latin typeface="Arial" charset="0"/>
            </a:endParaRP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77800" y="152400"/>
            <a:ext cx="8915400" cy="1446213"/>
          </a:xfrm>
          <a:prstGeom prst="rect">
            <a:avLst/>
          </a:prstGeom>
          <a:noFill/>
        </p:spPr>
        <p:txBody>
          <a:bodyPr>
            <a:spAutoFit/>
          </a:bodyPr>
          <a:lstStyle/>
          <a:p>
            <a:pPr>
              <a:defRPr/>
            </a:pPr>
            <a:r>
              <a:rPr lang="en-US" sz="4000" u="sng" dirty="0">
                <a:solidFill>
                  <a:srgbClr val="FFCF89"/>
                </a:solidFill>
                <a:latin typeface="+mj-lt"/>
              </a:rPr>
              <a:t>H</a:t>
            </a:r>
            <a:r>
              <a:rPr lang="en-US" u="sng" dirty="0">
                <a:solidFill>
                  <a:srgbClr val="FFCF89"/>
                </a:solidFill>
                <a:latin typeface="+mj-lt"/>
              </a:rPr>
              <a:t>o, ho</a:t>
            </a:r>
            <a:r>
              <a:rPr lang="en-US" dirty="0">
                <a:solidFill>
                  <a:schemeClr val="bg1"/>
                </a:solidFill>
                <a:latin typeface="+mj-lt"/>
              </a:rPr>
              <a:t>, come forth, and flee from the land of the north, </a:t>
            </a:r>
            <a:r>
              <a:rPr lang="en-US" u="sng" dirty="0">
                <a:solidFill>
                  <a:srgbClr val="FFCF89"/>
                </a:solidFill>
                <a:latin typeface="+mj-lt"/>
              </a:rPr>
              <a:t>saith the Lord</a:t>
            </a:r>
            <a:r>
              <a:rPr lang="en-US" dirty="0">
                <a:solidFill>
                  <a:schemeClr val="bg1"/>
                </a:solidFill>
                <a:latin typeface="+mj-lt"/>
              </a:rPr>
              <a:t>: for I have spread you abroad as the four winds of the heaven, saith the Lord. 					</a:t>
            </a:r>
            <a:r>
              <a:rPr lang="en-US" sz="1600" dirty="0">
                <a:solidFill>
                  <a:schemeClr val="bg1"/>
                </a:solidFill>
                <a:latin typeface="+mj-lt"/>
              </a:rPr>
              <a:t>[Zechariah 2:6] </a:t>
            </a:r>
          </a:p>
        </p:txBody>
      </p:sp>
      <p:pic>
        <p:nvPicPr>
          <p:cNvPr id="128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598613"/>
            <a:ext cx="4089400" cy="4573587"/>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5400" y="6289675"/>
            <a:ext cx="1828800" cy="461963"/>
          </a:xfrm>
          <a:prstGeom prst="rect">
            <a:avLst/>
          </a:prstGeom>
          <a:noFill/>
        </p:spPr>
        <p:txBody>
          <a:bodyPr>
            <a:spAutoFit/>
          </a:bodyPr>
          <a:lstStyle/>
          <a:p>
            <a:pPr>
              <a:defRPr/>
            </a:pPr>
            <a:r>
              <a:rPr lang="en-US" b="1" dirty="0">
                <a:solidFill>
                  <a:schemeClr val="bg1"/>
                </a:solidFill>
                <a:latin typeface="+mj-lt"/>
              </a:rPr>
              <a:t>Zechariah</a:t>
            </a:r>
          </a:p>
        </p:txBody>
      </p:sp>
      <p:pic>
        <p:nvPicPr>
          <p:cNvPr id="179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900" y="1600200"/>
            <a:ext cx="2882900" cy="457200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00613" y="6278563"/>
            <a:ext cx="2882900" cy="461962"/>
          </a:xfrm>
          <a:prstGeom prst="rect">
            <a:avLst/>
          </a:prstGeom>
          <a:noFill/>
        </p:spPr>
        <p:txBody>
          <a:bodyPr>
            <a:spAutoFit/>
          </a:bodyPr>
          <a:lstStyle/>
          <a:p>
            <a:pPr algn="ctr">
              <a:defRPr/>
            </a:pPr>
            <a:r>
              <a:rPr lang="en-US" dirty="0">
                <a:solidFill>
                  <a:srgbClr val="FFCF89"/>
                </a:solidFill>
                <a:latin typeface="+mj-lt"/>
              </a:rPr>
              <a:t>Ho, ho, ho!</a:t>
            </a:r>
          </a:p>
        </p:txBody>
      </p:sp>
      <p:sp>
        <p:nvSpPr>
          <p:cNvPr id="5" name="TextBox 4"/>
          <p:cNvSpPr txBox="1"/>
          <p:nvPr/>
        </p:nvSpPr>
        <p:spPr>
          <a:xfrm>
            <a:off x="7316788" y="1828800"/>
            <a:ext cx="1701800" cy="4032250"/>
          </a:xfrm>
          <a:prstGeom prst="rect">
            <a:avLst/>
          </a:prstGeom>
          <a:noFill/>
        </p:spPr>
        <p:txBody>
          <a:bodyPr>
            <a:spAutoFit/>
          </a:bodyPr>
          <a:lstStyle/>
          <a:p>
            <a:pPr>
              <a:defRPr/>
            </a:pPr>
            <a:r>
              <a:rPr lang="en-US" sz="3200" dirty="0">
                <a:solidFill>
                  <a:srgbClr val="FFCF89"/>
                </a:solidFill>
                <a:latin typeface="+mj-lt"/>
              </a:rPr>
              <a:t>Look</a:t>
            </a:r>
          </a:p>
          <a:p>
            <a:pPr>
              <a:defRPr/>
            </a:pPr>
            <a:r>
              <a:rPr lang="en-US" sz="3200" dirty="0">
                <a:solidFill>
                  <a:srgbClr val="FFCF89"/>
                </a:solidFill>
                <a:latin typeface="+mj-lt"/>
              </a:rPr>
              <a:t>For</a:t>
            </a:r>
          </a:p>
          <a:p>
            <a:pPr>
              <a:defRPr/>
            </a:pPr>
            <a:r>
              <a:rPr lang="en-US" sz="3200" dirty="0">
                <a:solidFill>
                  <a:srgbClr val="FFCF89"/>
                </a:solidFill>
                <a:latin typeface="+mj-lt"/>
              </a:rPr>
              <a:t>Me,</a:t>
            </a:r>
          </a:p>
          <a:p>
            <a:pPr>
              <a:defRPr/>
            </a:pPr>
            <a:r>
              <a:rPr lang="en-US" sz="3200" dirty="0">
                <a:solidFill>
                  <a:srgbClr val="FFCF89"/>
                </a:solidFill>
                <a:latin typeface="+mj-lt"/>
              </a:rPr>
              <a:t>I’m</a:t>
            </a:r>
          </a:p>
          <a:p>
            <a:pPr>
              <a:defRPr/>
            </a:pPr>
            <a:r>
              <a:rPr lang="en-US" sz="3200" dirty="0">
                <a:solidFill>
                  <a:srgbClr val="FFCF89"/>
                </a:solidFill>
                <a:latin typeface="+mj-lt"/>
              </a:rPr>
              <a:t>Coming</a:t>
            </a:r>
          </a:p>
          <a:p>
            <a:pPr>
              <a:defRPr/>
            </a:pPr>
            <a:r>
              <a:rPr lang="en-US" sz="3200" dirty="0">
                <a:solidFill>
                  <a:srgbClr val="FFCF89"/>
                </a:solidFill>
                <a:latin typeface="+mj-lt"/>
              </a:rPr>
              <a:t>From The North!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32815" cy="6090168"/>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1"/>
          <p:cNvSpPr>
            <a:spLocks noChangeArrowheads="1"/>
          </p:cNvSpPr>
          <p:nvPr/>
        </p:nvSpPr>
        <p:spPr bwMode="auto">
          <a:xfrm>
            <a:off x="2286000" y="2090738"/>
            <a:ext cx="4572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br>
              <a:rPr lang="en-US" altLang="en-US" sz="2400">
                <a:latin typeface="Arial" charset="0"/>
              </a:rPr>
            </a:br>
            <a:r>
              <a:rPr lang="en-US" altLang="en-US" sz="2400">
                <a:latin typeface="Arial" charset="0"/>
              </a:rPr>
              <a:t>You better watch out </a:t>
            </a:r>
            <a:br>
              <a:rPr lang="en-US" altLang="en-US" sz="2400">
                <a:latin typeface="Arial" charset="0"/>
              </a:rPr>
            </a:br>
            <a:r>
              <a:rPr lang="en-US" altLang="en-US" sz="2400">
                <a:latin typeface="Arial" charset="0"/>
              </a:rPr>
              <a:t>You better not cry </a:t>
            </a:r>
            <a:br>
              <a:rPr lang="en-US" altLang="en-US" sz="2400">
                <a:latin typeface="Arial" charset="0"/>
              </a:rPr>
            </a:br>
            <a:r>
              <a:rPr lang="en-US" altLang="en-US" sz="2400">
                <a:latin typeface="Arial" charset="0"/>
              </a:rPr>
              <a:t>Better not pout </a:t>
            </a:r>
            <a:br>
              <a:rPr lang="en-US" altLang="en-US" sz="2400">
                <a:latin typeface="Arial" charset="0"/>
              </a:rPr>
            </a:br>
            <a:r>
              <a:rPr lang="en-US" altLang="en-US" sz="2400">
                <a:latin typeface="Arial" charset="0"/>
              </a:rPr>
              <a:t>I'm telling you why </a:t>
            </a:r>
            <a:br>
              <a:rPr lang="en-US" altLang="en-US" sz="2400">
                <a:latin typeface="Arial" charset="0"/>
              </a:rPr>
            </a:br>
            <a:r>
              <a:rPr lang="en-US" altLang="en-US" sz="2400">
                <a:latin typeface="Arial" charset="0"/>
              </a:rPr>
              <a:t>Santa Claus is coming to town </a:t>
            </a:r>
            <a:br>
              <a:rPr lang="en-US" altLang="en-US" sz="2400">
                <a:latin typeface="Arial" charset="0"/>
              </a:rPr>
            </a:br>
            <a:endParaRPr lang="en-US" altLang="en-US" sz="2400">
              <a:latin typeface="Arial" charset="0"/>
            </a:endParaRPr>
          </a:p>
        </p:txBody>
      </p:sp>
      <p:sp>
        <p:nvSpPr>
          <p:cNvPr id="3" name="TextBox 2"/>
          <p:cNvSpPr txBox="1"/>
          <p:nvPr/>
        </p:nvSpPr>
        <p:spPr>
          <a:xfrm>
            <a:off x="304800" y="762000"/>
            <a:ext cx="7467600" cy="5016500"/>
          </a:xfrm>
          <a:prstGeom prst="rect">
            <a:avLst/>
          </a:prstGeom>
          <a:noFill/>
        </p:spPr>
        <p:txBody>
          <a:bodyPr>
            <a:spAutoFit/>
          </a:bodyPr>
          <a:lstStyle/>
          <a:p>
            <a:pPr algn="ctr">
              <a:defRPr/>
            </a:pPr>
            <a:br>
              <a:rPr lang="en-US" sz="2800" dirty="0">
                <a:solidFill>
                  <a:schemeClr val="bg1"/>
                </a:solidFill>
                <a:latin typeface="+mj-lt"/>
              </a:rPr>
            </a:br>
            <a:r>
              <a:rPr lang="en-US" sz="2800" dirty="0">
                <a:solidFill>
                  <a:schemeClr val="bg1"/>
                </a:solidFill>
                <a:latin typeface="+mj-lt"/>
              </a:rPr>
              <a:t>You better watch out </a:t>
            </a:r>
          </a:p>
          <a:p>
            <a:pPr algn="ctr">
              <a:defRPr/>
            </a:pPr>
            <a:br>
              <a:rPr lang="en-US" sz="2800" dirty="0">
                <a:solidFill>
                  <a:schemeClr val="bg1"/>
                </a:solidFill>
                <a:latin typeface="+mj-lt"/>
              </a:rPr>
            </a:br>
            <a:r>
              <a:rPr lang="en-US" sz="2800" dirty="0">
                <a:solidFill>
                  <a:schemeClr val="bg1"/>
                </a:solidFill>
                <a:latin typeface="+mj-lt"/>
              </a:rPr>
              <a:t>You better not cry</a:t>
            </a:r>
          </a:p>
          <a:p>
            <a:pPr algn="ctr">
              <a:defRPr/>
            </a:pPr>
            <a:r>
              <a:rPr lang="en-US" sz="2800" dirty="0">
                <a:solidFill>
                  <a:schemeClr val="bg1"/>
                </a:solidFill>
                <a:latin typeface="+mj-lt"/>
              </a:rPr>
              <a:t> </a:t>
            </a:r>
            <a:br>
              <a:rPr lang="en-US" sz="2800" dirty="0">
                <a:solidFill>
                  <a:schemeClr val="bg1"/>
                </a:solidFill>
                <a:latin typeface="+mj-lt"/>
              </a:rPr>
            </a:br>
            <a:r>
              <a:rPr lang="en-US" sz="2800" dirty="0">
                <a:solidFill>
                  <a:schemeClr val="bg1"/>
                </a:solidFill>
                <a:latin typeface="+mj-lt"/>
              </a:rPr>
              <a:t>Better not pout</a:t>
            </a:r>
          </a:p>
          <a:p>
            <a:pPr algn="ctr">
              <a:defRPr/>
            </a:pPr>
            <a:r>
              <a:rPr lang="en-US" sz="2800" dirty="0">
                <a:solidFill>
                  <a:schemeClr val="bg1"/>
                </a:solidFill>
                <a:latin typeface="+mj-lt"/>
              </a:rPr>
              <a:t> </a:t>
            </a:r>
            <a:br>
              <a:rPr lang="en-US" sz="2800" dirty="0">
                <a:solidFill>
                  <a:schemeClr val="bg1"/>
                </a:solidFill>
                <a:latin typeface="+mj-lt"/>
              </a:rPr>
            </a:br>
            <a:r>
              <a:rPr lang="en-US" sz="2800" dirty="0">
                <a:solidFill>
                  <a:schemeClr val="bg1"/>
                </a:solidFill>
                <a:latin typeface="+mj-lt"/>
              </a:rPr>
              <a:t>I'm telling you why </a:t>
            </a:r>
          </a:p>
          <a:p>
            <a:pPr algn="ctr">
              <a:defRPr/>
            </a:pPr>
            <a:br>
              <a:rPr lang="en-US" sz="2800" dirty="0">
                <a:solidFill>
                  <a:schemeClr val="bg1"/>
                </a:solidFill>
                <a:latin typeface="+mj-lt"/>
              </a:rPr>
            </a:br>
            <a:r>
              <a:rPr lang="en-US" sz="4000" dirty="0">
                <a:solidFill>
                  <a:srgbClr val="FFCF89"/>
                </a:solidFill>
                <a:latin typeface="+mj-lt"/>
              </a:rPr>
              <a:t>Santa Claus is coming to town? </a:t>
            </a:r>
            <a:br>
              <a:rPr lang="en-US" sz="2800" dirty="0">
                <a:solidFill>
                  <a:srgbClr val="FFCF89"/>
                </a:solidFill>
                <a:latin typeface="+mj-lt"/>
              </a:rPr>
            </a:br>
            <a:endParaRPr lang="en-US" sz="2800" dirty="0">
              <a:solidFill>
                <a:srgbClr val="FFCF89"/>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62600" y="119632"/>
            <a:ext cx="3452301" cy="4600191"/>
          </a:xfrm>
          <a:prstGeom prst="rect">
            <a:avLst/>
          </a:prstGeom>
        </p:spPr>
      </p:pic>
      <p:sp>
        <p:nvSpPr>
          <p:cNvPr id="4" name="TextBox 3"/>
          <p:cNvSpPr txBox="1"/>
          <p:nvPr/>
        </p:nvSpPr>
        <p:spPr>
          <a:xfrm>
            <a:off x="238772" y="1524000"/>
            <a:ext cx="8753520" cy="5386090"/>
          </a:xfrm>
          <a:prstGeom prst="rect">
            <a:avLst/>
          </a:prstGeom>
          <a:noFill/>
        </p:spPr>
        <p:txBody>
          <a:bodyPr wrap="square">
            <a:spAutoFit/>
          </a:bodyPr>
          <a:lstStyle/>
          <a:p>
            <a:pPr>
              <a:defRPr/>
            </a:pPr>
            <a:r>
              <a:rPr lang="en-US" sz="4000" dirty="0">
                <a:solidFill>
                  <a:schemeClr val="bg1"/>
                </a:solidFill>
                <a:latin typeface="+mj-lt"/>
              </a:rPr>
              <a:t>A</a:t>
            </a:r>
            <a:r>
              <a:rPr lang="en-US" dirty="0">
                <a:solidFill>
                  <a:schemeClr val="bg1"/>
                </a:solidFill>
                <a:latin typeface="+mj-lt"/>
              </a:rPr>
              <a:t>nd they shall see the Son of Man </a:t>
            </a:r>
          </a:p>
          <a:p>
            <a:pPr>
              <a:defRPr/>
            </a:pPr>
            <a:r>
              <a:rPr lang="en-US" dirty="0">
                <a:solidFill>
                  <a:schemeClr val="bg1"/>
                </a:solidFill>
                <a:latin typeface="+mj-lt"/>
              </a:rPr>
              <a:t>coming in the clouds of heaven, with </a:t>
            </a:r>
          </a:p>
          <a:p>
            <a:pPr>
              <a:defRPr/>
            </a:pPr>
            <a:r>
              <a:rPr lang="en-US" dirty="0">
                <a:solidFill>
                  <a:schemeClr val="bg1"/>
                </a:solidFill>
                <a:latin typeface="+mj-lt"/>
              </a:rPr>
              <a:t>power and great glory.</a:t>
            </a:r>
          </a:p>
          <a:p>
            <a:pPr>
              <a:defRPr/>
            </a:pPr>
            <a:endParaRPr lang="en-US" sz="1200" dirty="0">
              <a:solidFill>
                <a:schemeClr val="bg1"/>
              </a:solidFill>
              <a:latin typeface="+mj-lt"/>
            </a:endParaRPr>
          </a:p>
          <a:p>
            <a:pPr>
              <a:defRPr/>
            </a:pPr>
            <a:r>
              <a:rPr lang="en-US" sz="4000" dirty="0">
                <a:solidFill>
                  <a:schemeClr val="bg1"/>
                </a:solidFill>
                <a:latin typeface="+mj-lt"/>
              </a:rPr>
              <a:t>A</a:t>
            </a:r>
            <a:r>
              <a:rPr lang="en-US" dirty="0">
                <a:solidFill>
                  <a:schemeClr val="bg1"/>
                </a:solidFill>
                <a:latin typeface="+mj-lt"/>
              </a:rPr>
              <a:t>nd whoso treasureth up my words, </a:t>
            </a:r>
          </a:p>
          <a:p>
            <a:pPr>
              <a:defRPr/>
            </a:pPr>
            <a:r>
              <a:rPr lang="en-US" dirty="0">
                <a:solidFill>
                  <a:schemeClr val="bg1"/>
                </a:solidFill>
                <a:latin typeface="+mj-lt"/>
              </a:rPr>
              <a:t>shall not be deceived.</a:t>
            </a:r>
          </a:p>
          <a:p>
            <a:pPr>
              <a:defRPr/>
            </a:pPr>
            <a:endParaRPr lang="en-US" sz="1200" dirty="0">
              <a:solidFill>
                <a:schemeClr val="bg1"/>
              </a:solidFill>
              <a:latin typeface="+mj-lt"/>
            </a:endParaRPr>
          </a:p>
          <a:p>
            <a:pPr>
              <a:defRPr/>
            </a:pPr>
            <a:r>
              <a:rPr lang="en-US" sz="4000" dirty="0">
                <a:solidFill>
                  <a:schemeClr val="bg1"/>
                </a:solidFill>
                <a:latin typeface="+mj-lt"/>
              </a:rPr>
              <a:t>F</a:t>
            </a:r>
            <a:r>
              <a:rPr lang="en-US" dirty="0">
                <a:solidFill>
                  <a:schemeClr val="bg1"/>
                </a:solidFill>
                <a:latin typeface="+mj-lt"/>
              </a:rPr>
              <a:t>or the Son of Man shall come, and </a:t>
            </a:r>
          </a:p>
          <a:p>
            <a:pPr>
              <a:defRPr/>
            </a:pPr>
            <a:r>
              <a:rPr lang="en-US" dirty="0">
                <a:solidFill>
                  <a:schemeClr val="bg1"/>
                </a:solidFill>
                <a:latin typeface="+mj-lt"/>
              </a:rPr>
              <a:t>he shall send his angels before him with the great sound of a trumpet, and they shall gather together the remainder of his elect from the four winds; from one end of heaven to the other. 														     [Matthew 24:38-40]</a:t>
            </a:r>
          </a:p>
        </p:txBody>
      </p:sp>
      <p:sp>
        <p:nvSpPr>
          <p:cNvPr id="5" name="TextBox 4"/>
          <p:cNvSpPr txBox="1"/>
          <p:nvPr/>
        </p:nvSpPr>
        <p:spPr>
          <a:xfrm>
            <a:off x="76200" y="152289"/>
            <a:ext cx="7704137" cy="1631216"/>
          </a:xfrm>
          <a:prstGeom prst="rect">
            <a:avLst/>
          </a:prstGeom>
          <a:noFill/>
        </p:spPr>
        <p:txBody>
          <a:bodyPr>
            <a:spAutoFit/>
          </a:bodyPr>
          <a:lstStyle/>
          <a:p>
            <a:pPr>
              <a:defRPr/>
            </a:pPr>
            <a:r>
              <a:rPr lang="en-US" sz="6000" dirty="0">
                <a:solidFill>
                  <a:srgbClr val="FFCF89"/>
                </a:solidFill>
                <a:latin typeface="+mj-lt"/>
              </a:rPr>
              <a:t>W</a:t>
            </a:r>
            <a:r>
              <a:rPr lang="en-US" sz="4000" dirty="0">
                <a:solidFill>
                  <a:srgbClr val="FFCF89"/>
                </a:solidFill>
                <a:latin typeface="+mj-lt"/>
              </a:rPr>
              <a:t>ho is coming </a:t>
            </a:r>
          </a:p>
          <a:p>
            <a:pPr algn="ctr">
              <a:defRPr/>
            </a:pPr>
            <a:r>
              <a:rPr lang="en-US" sz="4000" dirty="0">
                <a:solidFill>
                  <a:srgbClr val="FFCF89"/>
                </a:solidFill>
                <a:latin typeface="+mj-lt"/>
              </a:rPr>
              <a:t>to town?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373063" y="127000"/>
            <a:ext cx="7704137" cy="1016000"/>
          </a:xfrm>
          <a:prstGeom prst="rect">
            <a:avLst/>
          </a:prstGeom>
          <a:noFill/>
        </p:spPr>
        <p:txBody>
          <a:bodyPr>
            <a:spAutoFit/>
          </a:bodyPr>
          <a:lstStyle/>
          <a:p>
            <a:pPr>
              <a:defRPr/>
            </a:pPr>
            <a:r>
              <a:rPr lang="en-US" sz="6000" dirty="0">
                <a:solidFill>
                  <a:srgbClr val="FFCF89"/>
                </a:solidFill>
                <a:latin typeface="+mj-lt"/>
              </a:rPr>
              <a:t>W</a:t>
            </a:r>
            <a:r>
              <a:rPr lang="en-US" sz="4000" dirty="0">
                <a:solidFill>
                  <a:srgbClr val="FFCF89"/>
                </a:solidFill>
                <a:latin typeface="+mj-lt"/>
              </a:rPr>
              <a:t>ho is coming to town?</a:t>
            </a:r>
          </a:p>
        </p:txBody>
      </p:sp>
      <p:sp>
        <p:nvSpPr>
          <p:cNvPr id="3" name="TextBox 2"/>
          <p:cNvSpPr txBox="1"/>
          <p:nvPr/>
        </p:nvSpPr>
        <p:spPr>
          <a:xfrm>
            <a:off x="307975" y="1295400"/>
            <a:ext cx="8543925" cy="1816100"/>
          </a:xfrm>
          <a:prstGeom prst="rect">
            <a:avLst/>
          </a:prstGeom>
          <a:noFill/>
        </p:spPr>
        <p:txBody>
          <a:bodyPr>
            <a:spAutoFit/>
          </a:bodyPr>
          <a:lstStyle/>
          <a:p>
            <a:pPr>
              <a:defRPr/>
            </a:pPr>
            <a:r>
              <a:rPr lang="en-US" sz="4000" dirty="0">
                <a:solidFill>
                  <a:schemeClr val="bg1"/>
                </a:solidFill>
                <a:latin typeface="+mj-lt"/>
              </a:rPr>
              <a:t>A</a:t>
            </a:r>
            <a:r>
              <a:rPr lang="en-US" dirty="0">
                <a:solidFill>
                  <a:schemeClr val="bg1"/>
                </a:solidFill>
                <a:latin typeface="+mj-lt"/>
              </a:rPr>
              <a:t>nd he said, The time draweth near, and therefore take heed that ye be not deceived; for many shall 	  come in my name, saying, I am Christ; go ye not therefore 	  after them. 									        </a:t>
            </a:r>
            <a:r>
              <a:rPr lang="en-US" sz="2000" dirty="0">
                <a:solidFill>
                  <a:schemeClr val="bg1"/>
                </a:solidFill>
                <a:latin typeface="+mj-lt"/>
              </a:rPr>
              <a:t>[Luke 21:8] </a:t>
            </a:r>
            <a:endParaRPr lang="en-US" dirty="0">
              <a:solidFill>
                <a:schemeClr val="bg1"/>
              </a:solidFill>
              <a:latin typeface="+mj-lt"/>
            </a:endParaRPr>
          </a:p>
        </p:txBody>
      </p:sp>
      <p:sp>
        <p:nvSpPr>
          <p:cNvPr id="4" name="TextBox 3"/>
          <p:cNvSpPr txBox="1"/>
          <p:nvPr/>
        </p:nvSpPr>
        <p:spPr>
          <a:xfrm>
            <a:off x="396875" y="3276600"/>
            <a:ext cx="8366125" cy="1077913"/>
          </a:xfrm>
          <a:prstGeom prst="rect">
            <a:avLst/>
          </a:prstGeom>
          <a:noFill/>
        </p:spPr>
        <p:txBody>
          <a:bodyPr>
            <a:spAutoFit/>
          </a:bodyPr>
          <a:lstStyle/>
          <a:p>
            <a:pPr>
              <a:defRPr/>
            </a:pPr>
            <a:r>
              <a:rPr lang="en-US" sz="4000" dirty="0">
                <a:solidFill>
                  <a:schemeClr val="bg1"/>
                </a:solidFill>
                <a:latin typeface="+mj-lt"/>
              </a:rPr>
              <a:t>A</a:t>
            </a:r>
            <a:r>
              <a:rPr lang="en-US" dirty="0">
                <a:solidFill>
                  <a:schemeClr val="bg1"/>
                </a:solidFill>
                <a:latin typeface="+mj-lt"/>
              </a:rPr>
              <a:t>nd ye shall be betrayed both by parents, and brethren, and kinsfolk, and friends; 				     </a:t>
            </a:r>
            <a:r>
              <a:rPr lang="en-US" sz="2000" dirty="0">
                <a:solidFill>
                  <a:schemeClr val="bg1"/>
                </a:solidFill>
                <a:latin typeface="+mj-lt"/>
              </a:rPr>
              <a:t>[Luke 21:15] </a:t>
            </a:r>
          </a:p>
        </p:txBody>
      </p:sp>
      <p:sp>
        <p:nvSpPr>
          <p:cNvPr id="5" name="TextBox 4"/>
          <p:cNvSpPr txBox="1"/>
          <p:nvPr/>
        </p:nvSpPr>
        <p:spPr>
          <a:xfrm>
            <a:off x="396875" y="4953000"/>
            <a:ext cx="8366125" cy="1077913"/>
          </a:xfrm>
          <a:prstGeom prst="rect">
            <a:avLst/>
          </a:prstGeom>
          <a:noFill/>
        </p:spPr>
        <p:txBody>
          <a:bodyPr>
            <a:spAutoFit/>
          </a:bodyPr>
          <a:lstStyle/>
          <a:p>
            <a:pPr>
              <a:defRPr/>
            </a:pPr>
            <a:r>
              <a:rPr lang="en-US" sz="4000" dirty="0">
                <a:solidFill>
                  <a:schemeClr val="bg1"/>
                </a:solidFill>
                <a:latin typeface="+mj-lt"/>
              </a:rPr>
              <a:t>A</a:t>
            </a:r>
            <a:r>
              <a:rPr lang="en-US" dirty="0">
                <a:solidFill>
                  <a:schemeClr val="bg1"/>
                </a:solidFill>
                <a:latin typeface="+mj-lt"/>
              </a:rPr>
              <a:t>nd ye shall be hated of all the world for my name's sake. 						                </a:t>
            </a:r>
            <a:r>
              <a:rPr lang="en-US" sz="2000" dirty="0">
                <a:solidFill>
                  <a:schemeClr val="bg1"/>
                </a:solidFill>
                <a:latin typeface="+mj-lt"/>
              </a:rPr>
              <a:t>[Luke 21:16]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373063" y="127000"/>
            <a:ext cx="7704137" cy="1016000"/>
          </a:xfrm>
          <a:prstGeom prst="rect">
            <a:avLst/>
          </a:prstGeom>
          <a:noFill/>
        </p:spPr>
        <p:txBody>
          <a:bodyPr>
            <a:spAutoFit/>
          </a:bodyPr>
          <a:lstStyle/>
          <a:p>
            <a:pPr>
              <a:defRPr/>
            </a:pPr>
            <a:r>
              <a:rPr lang="en-US" sz="6000" dirty="0">
                <a:solidFill>
                  <a:srgbClr val="FFCF89"/>
                </a:solidFill>
                <a:latin typeface="+mj-lt"/>
              </a:rPr>
              <a:t>W</a:t>
            </a:r>
            <a:r>
              <a:rPr lang="en-US" sz="4000" dirty="0">
                <a:solidFill>
                  <a:srgbClr val="FFCF89"/>
                </a:solidFill>
                <a:latin typeface="+mj-lt"/>
              </a:rPr>
              <a:t>ho is coming to town?</a:t>
            </a:r>
          </a:p>
        </p:txBody>
      </p:sp>
      <p:sp>
        <p:nvSpPr>
          <p:cNvPr id="3" name="TextBox 2"/>
          <p:cNvSpPr txBox="1"/>
          <p:nvPr/>
        </p:nvSpPr>
        <p:spPr>
          <a:xfrm>
            <a:off x="488950" y="2209800"/>
            <a:ext cx="8153400" cy="2586038"/>
          </a:xfrm>
          <a:prstGeom prst="rect">
            <a:avLst/>
          </a:prstGeom>
          <a:noFill/>
        </p:spPr>
        <p:txBody>
          <a:bodyPr>
            <a:spAutoFit/>
          </a:bodyPr>
          <a:lstStyle/>
          <a:p>
            <a:pPr>
              <a:defRPr/>
            </a:pPr>
            <a:r>
              <a:rPr lang="en-US" sz="5400" dirty="0">
                <a:solidFill>
                  <a:schemeClr val="bg1"/>
                </a:solidFill>
                <a:latin typeface="+mj-lt"/>
              </a:rPr>
              <a:t>A</a:t>
            </a:r>
            <a:r>
              <a:rPr lang="en-US" sz="3600" dirty="0">
                <a:solidFill>
                  <a:schemeClr val="bg1"/>
                </a:solidFill>
                <a:latin typeface="+mj-lt"/>
              </a:rPr>
              <a:t>nd then shall they see </a:t>
            </a:r>
            <a:r>
              <a:rPr lang="en-US" sz="3600" u="sng" dirty="0">
                <a:solidFill>
                  <a:srgbClr val="FFCF89"/>
                </a:solidFill>
                <a:latin typeface="+mj-lt"/>
              </a:rPr>
              <a:t>the Son of Man</a:t>
            </a:r>
            <a:r>
              <a:rPr lang="en-US" sz="3600" dirty="0">
                <a:solidFill>
                  <a:srgbClr val="FF0000"/>
                </a:solidFill>
                <a:latin typeface="+mj-lt"/>
              </a:rPr>
              <a:t> </a:t>
            </a:r>
            <a:r>
              <a:rPr lang="en-US" sz="3600" dirty="0">
                <a:solidFill>
                  <a:schemeClr val="bg1"/>
                </a:solidFill>
                <a:latin typeface="+mj-lt"/>
              </a:rPr>
              <a:t>coming in a cloud, with power and great glory. 												       </a:t>
            </a:r>
            <a:r>
              <a:rPr lang="en-US" sz="2000" dirty="0">
                <a:solidFill>
                  <a:schemeClr val="bg1"/>
                </a:solidFill>
                <a:latin typeface="+mj-lt"/>
              </a:rPr>
              <a:t>[Luke 21:28]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373063" y="127000"/>
            <a:ext cx="7704137" cy="1016000"/>
          </a:xfrm>
          <a:prstGeom prst="rect">
            <a:avLst/>
          </a:prstGeom>
          <a:noFill/>
        </p:spPr>
        <p:txBody>
          <a:bodyPr>
            <a:spAutoFit/>
          </a:bodyPr>
          <a:lstStyle/>
          <a:p>
            <a:pPr>
              <a:defRPr/>
            </a:pPr>
            <a:r>
              <a:rPr lang="en-US" sz="6000" dirty="0">
                <a:solidFill>
                  <a:srgbClr val="FFCF89"/>
                </a:solidFill>
                <a:latin typeface="+mj-lt"/>
              </a:rPr>
              <a:t>W</a:t>
            </a:r>
            <a:r>
              <a:rPr lang="en-US" sz="4000" dirty="0">
                <a:solidFill>
                  <a:srgbClr val="FFCF89"/>
                </a:solidFill>
                <a:latin typeface="+mj-lt"/>
              </a:rPr>
              <a:t>ho is coming to town?</a:t>
            </a:r>
          </a:p>
        </p:txBody>
      </p:sp>
      <p:sp>
        <p:nvSpPr>
          <p:cNvPr id="3" name="TextBox 2"/>
          <p:cNvSpPr txBox="1"/>
          <p:nvPr/>
        </p:nvSpPr>
        <p:spPr>
          <a:xfrm>
            <a:off x="354013" y="990600"/>
            <a:ext cx="8466137" cy="5694363"/>
          </a:xfrm>
          <a:prstGeom prst="rect">
            <a:avLst/>
          </a:prstGeom>
          <a:noFill/>
        </p:spPr>
        <p:txBody>
          <a:bodyPr>
            <a:spAutoFit/>
          </a:bodyPr>
          <a:lstStyle/>
          <a:p>
            <a:pPr>
              <a:defRPr/>
            </a:pPr>
            <a:r>
              <a:rPr lang="en-US" sz="4000" dirty="0">
                <a:solidFill>
                  <a:schemeClr val="bg1"/>
                </a:solidFill>
                <a:latin typeface="+mj-lt"/>
              </a:rPr>
              <a:t>L</a:t>
            </a:r>
            <a:r>
              <a:rPr lang="en-US" dirty="0">
                <a:solidFill>
                  <a:schemeClr val="bg1"/>
                </a:solidFill>
                <a:latin typeface="+mj-lt"/>
              </a:rPr>
              <a:t>et my disciples therefore take heed to themselves, lest at any time their hearts be overcharged with </a:t>
            </a:r>
            <a:r>
              <a:rPr lang="en-US" dirty="0">
                <a:solidFill>
                  <a:srgbClr val="FFC000"/>
                </a:solidFill>
                <a:latin typeface="+mj-lt"/>
              </a:rPr>
              <a:t>surfeiting</a:t>
            </a:r>
            <a:r>
              <a:rPr lang="en-US" dirty="0">
                <a:solidFill>
                  <a:schemeClr val="bg1"/>
                </a:solidFill>
                <a:latin typeface="+mj-lt"/>
              </a:rPr>
              <a:t>, and drunkenness, and cares of this life, </a:t>
            </a:r>
            <a:r>
              <a:rPr lang="en-US">
                <a:solidFill>
                  <a:schemeClr val="bg1"/>
                </a:solidFill>
                <a:latin typeface="+mj-lt"/>
              </a:rPr>
              <a:t>and 	that </a:t>
            </a:r>
            <a:r>
              <a:rPr lang="en-US" dirty="0">
                <a:solidFill>
                  <a:schemeClr val="bg1"/>
                </a:solidFill>
                <a:latin typeface="+mj-lt"/>
              </a:rPr>
              <a:t>day come upon them unawares.</a:t>
            </a:r>
          </a:p>
          <a:p>
            <a:pPr>
              <a:defRPr/>
            </a:pPr>
            <a:endParaRPr lang="en-US" sz="1400" dirty="0">
              <a:solidFill>
                <a:schemeClr val="bg1"/>
              </a:solidFill>
              <a:latin typeface="+mj-lt"/>
            </a:endParaRPr>
          </a:p>
          <a:p>
            <a:pPr>
              <a:defRPr/>
            </a:pPr>
            <a:r>
              <a:rPr lang="en-US" sz="4000" dirty="0">
                <a:solidFill>
                  <a:schemeClr val="bg1"/>
                </a:solidFill>
                <a:latin typeface="+mj-lt"/>
              </a:rPr>
              <a:t>F</a:t>
            </a:r>
            <a:r>
              <a:rPr lang="en-US" dirty="0">
                <a:solidFill>
                  <a:schemeClr val="bg1"/>
                </a:solidFill>
                <a:latin typeface="+mj-lt"/>
              </a:rPr>
              <a:t>or as a snare it shall come on all them who dwell on the face of the whole earth.</a:t>
            </a:r>
          </a:p>
          <a:p>
            <a:pPr>
              <a:defRPr/>
            </a:pPr>
            <a:endParaRPr lang="en-US" sz="1400" dirty="0">
              <a:solidFill>
                <a:schemeClr val="bg1"/>
              </a:solidFill>
              <a:latin typeface="+mj-lt"/>
            </a:endParaRPr>
          </a:p>
          <a:p>
            <a:pPr>
              <a:defRPr/>
            </a:pPr>
            <a:r>
              <a:rPr lang="en-US" sz="4000" dirty="0">
                <a:solidFill>
                  <a:schemeClr val="bg1"/>
                </a:solidFill>
                <a:latin typeface="+mj-lt"/>
              </a:rPr>
              <a:t>A</a:t>
            </a:r>
            <a:r>
              <a:rPr lang="en-US" dirty="0">
                <a:solidFill>
                  <a:schemeClr val="bg1"/>
                </a:solidFill>
                <a:latin typeface="+mj-lt"/>
              </a:rPr>
              <a:t>nd what I say unto one, I say unto all, Watch ye therefore, and pray always, and keep my commandments, that ye may be counted worthy to escape all these things which shall come to pass, and to stand before the Son of Man when he shall come clothed in the glory of his Father. 									            </a:t>
            </a:r>
            <a:r>
              <a:rPr lang="en-US" sz="2000" dirty="0">
                <a:solidFill>
                  <a:schemeClr val="bg1"/>
                </a:solidFill>
                <a:latin typeface="+mj-lt"/>
              </a:rPr>
              <a:t>[Luke 21:34-36] </a:t>
            </a:r>
            <a:endParaRPr lang="en-US" dirty="0">
              <a:solidFill>
                <a:schemeClr val="bg1"/>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152400"/>
            <a:ext cx="7467600" cy="769938"/>
          </a:xfrm>
          <a:prstGeom prst="rect">
            <a:avLst/>
          </a:prstGeom>
          <a:noFill/>
        </p:spPr>
        <p:txBody>
          <a:bodyPr>
            <a:spAutoFit/>
          </a:bodyPr>
          <a:lstStyle/>
          <a:p>
            <a:pPr algn="ctr">
              <a:defRPr/>
            </a:pPr>
            <a:r>
              <a:rPr lang="en-US" sz="4400" dirty="0">
                <a:solidFill>
                  <a:srgbClr val="FFCF89"/>
                </a:solidFill>
                <a:latin typeface="+mj-lt"/>
              </a:rPr>
              <a:t>Jesus is coming to town!</a:t>
            </a:r>
          </a:p>
        </p:txBody>
      </p:sp>
      <p:sp>
        <p:nvSpPr>
          <p:cNvPr id="2" name="TextBox 1"/>
          <p:cNvSpPr txBox="1"/>
          <p:nvPr/>
        </p:nvSpPr>
        <p:spPr>
          <a:xfrm rot="20924444">
            <a:off x="279400" y="3813175"/>
            <a:ext cx="7399338" cy="523875"/>
          </a:xfrm>
          <a:prstGeom prst="rect">
            <a:avLst/>
          </a:prstGeom>
          <a:noFill/>
        </p:spPr>
        <p:txBody>
          <a:bodyPr>
            <a:spAutoFit/>
          </a:bodyPr>
          <a:lstStyle/>
          <a:p>
            <a:pPr>
              <a:defRPr/>
            </a:pPr>
            <a:r>
              <a:rPr lang="en-US" sz="2800" dirty="0">
                <a:solidFill>
                  <a:schemeClr val="bg1"/>
                </a:solidFill>
                <a:latin typeface="+mn-lt"/>
              </a:rPr>
              <a:t>Teach your children to </a:t>
            </a:r>
            <a:r>
              <a:rPr lang="en-US" sz="2800" u="sng" dirty="0">
                <a:solidFill>
                  <a:schemeClr val="bg1"/>
                </a:solidFill>
                <a:latin typeface="+mn-lt"/>
              </a:rPr>
              <a:t>WATCH FOR HIM</a:t>
            </a:r>
            <a:r>
              <a:rPr lang="en-US" sz="2800" dirty="0">
                <a:solidFill>
                  <a:schemeClr val="bg1"/>
                </a:solidFill>
                <a:latin typeface="+mn-lt"/>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99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828329"/>
          </a:xfrm>
          <a:prstGeom prst="rect">
            <a:avLst/>
          </a:prstGeom>
          <a:effectLst>
            <a:softEdge rad="317500"/>
          </a:effectLst>
        </p:spPr>
      </p:pic>
      <p:cxnSp>
        <p:nvCxnSpPr>
          <p:cNvPr id="3" name="Straight Arrow Connector 2"/>
          <p:cNvCxnSpPr/>
          <p:nvPr/>
        </p:nvCxnSpPr>
        <p:spPr>
          <a:xfrm flipH="1">
            <a:off x="2590800" y="304800"/>
            <a:ext cx="2895600" cy="53340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7" name="Straight Arrow Connector 6"/>
          <p:cNvCxnSpPr/>
          <p:nvPr/>
        </p:nvCxnSpPr>
        <p:spPr>
          <a:xfrm>
            <a:off x="685800" y="838200"/>
            <a:ext cx="1752600" cy="50292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 name="Straight Arrow Connector 4"/>
          <p:cNvCxnSpPr/>
          <p:nvPr/>
        </p:nvCxnSpPr>
        <p:spPr>
          <a:xfrm flipH="1">
            <a:off x="3733800" y="228600"/>
            <a:ext cx="1295400" cy="9906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152400" y="76200"/>
            <a:ext cx="4191000" cy="523875"/>
          </a:xfrm>
          <a:prstGeom prst="rect">
            <a:avLst/>
          </a:prstGeom>
          <a:noFill/>
        </p:spPr>
        <p:txBody>
          <a:bodyPr>
            <a:spAutoFit/>
          </a:bodyPr>
          <a:lstStyle/>
          <a:p>
            <a:pPr>
              <a:defRPr/>
            </a:pPr>
            <a:r>
              <a:rPr lang="en-US" sz="2800" dirty="0">
                <a:solidFill>
                  <a:srgbClr val="FFFF00"/>
                </a:solidFill>
                <a:effectLst>
                  <a:outerShdw blurRad="38100" dist="38100" dir="2700000" algn="tl">
                    <a:srgbClr val="000000">
                      <a:alpha val="43137"/>
                    </a:srgbClr>
                  </a:outerShdw>
                </a:effectLst>
                <a:latin typeface="+mn-lt"/>
              </a:rPr>
              <a:t>“Land of our forefathers”</a:t>
            </a:r>
            <a:endParaRPr lang="en-US" sz="2800" dirty="0">
              <a:latin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8075"/>
            <a:ext cx="91440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Box 3"/>
          <p:cNvSpPr txBox="1">
            <a:spLocks noChangeArrowheads="1"/>
          </p:cNvSpPr>
          <p:nvPr/>
        </p:nvSpPr>
        <p:spPr bwMode="auto">
          <a:xfrm rot="-647801">
            <a:off x="506413" y="715963"/>
            <a:ext cx="784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8000">
                <a:solidFill>
                  <a:schemeClr val="bg1"/>
                </a:solidFill>
                <a:latin typeface="ChopinScript" pitchFamily="2" charset="0"/>
              </a:rPr>
              <a:t>T</a:t>
            </a:r>
            <a:r>
              <a:rPr lang="en-US" altLang="en-US" sz="5400">
                <a:solidFill>
                  <a:schemeClr val="bg1"/>
                </a:solidFill>
                <a:latin typeface="ChopinScript" pitchFamily="2" charset="0"/>
              </a:rPr>
              <a:t>hank You and may the Lord bless you and your family during this Christmas Season.</a:t>
            </a:r>
          </a:p>
          <a:p>
            <a:pPr eaLnBrk="1" hangingPunct="1">
              <a:spcBef>
                <a:spcPct val="0"/>
              </a:spcBef>
              <a:buFontTx/>
              <a:buNone/>
            </a:pPr>
            <a:endParaRPr lang="en-US" altLang="en-US" sz="5400">
              <a:solidFill>
                <a:schemeClr val="bg1"/>
              </a:solidFill>
              <a:latin typeface="ChopinScript" pitchFamily="2" charset="0"/>
            </a:endParaRPr>
          </a:p>
          <a:p>
            <a:pPr eaLnBrk="1" hangingPunct="1">
              <a:spcBef>
                <a:spcPct val="0"/>
              </a:spcBef>
              <a:buFontTx/>
              <a:buNone/>
            </a:pPr>
            <a:r>
              <a:rPr lang="en-US" altLang="en-US" sz="5400">
                <a:solidFill>
                  <a:schemeClr val="bg1"/>
                </a:solidFill>
                <a:latin typeface="ChopinScript" pitchFamily="2" charset="0"/>
              </a:rPr>
              <a:t>		</a:t>
            </a:r>
            <a:r>
              <a:rPr lang="en-US" altLang="en-US" sz="4400">
                <a:solidFill>
                  <a:schemeClr val="bg1"/>
                </a:solidFill>
                <a:latin typeface="ChopinScript" pitchFamily="2" charset="0"/>
              </a:rPr>
              <a:t>Seventy James L. Noland</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428625"/>
            <a:ext cx="8686800" cy="4832350"/>
          </a:xfrm>
          <a:prstGeom prst="rect">
            <a:avLst/>
          </a:prstGeom>
        </p:spPr>
        <p:txBody>
          <a:bodyPr>
            <a:spAutoFit/>
          </a:bodyPr>
          <a:lstStyle/>
          <a:p>
            <a:pPr>
              <a:defRPr/>
            </a:pPr>
            <a:r>
              <a:rPr lang="en-US" sz="2800" dirty="0">
                <a:solidFill>
                  <a:schemeClr val="bg1"/>
                </a:solidFill>
                <a:effectLst>
                  <a:outerShdw blurRad="38100" dist="38100" dir="2700000" algn="tl">
                    <a:srgbClr val="000000">
                      <a:alpha val="43137"/>
                    </a:srgbClr>
                  </a:outerShdw>
                </a:effectLst>
                <a:latin typeface="+mn-lt"/>
              </a:rPr>
              <a:t>[Jeremiah 10:2] Thus saith the Lord, Learn not the way of the heathen, and be not dismayed at the signs of heaven; for the heathen are dismayed at them.</a:t>
            </a:r>
          </a:p>
          <a:p>
            <a:pPr>
              <a:defRPr/>
            </a:pPr>
            <a:endParaRPr lang="en-US" sz="2800" dirty="0">
              <a:solidFill>
                <a:schemeClr val="bg1"/>
              </a:solidFill>
              <a:effectLst>
                <a:outerShdw blurRad="38100" dist="38100" dir="2700000" algn="tl">
                  <a:srgbClr val="000000">
                    <a:alpha val="43137"/>
                  </a:srgbClr>
                </a:outerShdw>
              </a:effectLst>
              <a:latin typeface="+mn-lt"/>
            </a:endParaRPr>
          </a:p>
          <a:p>
            <a:pPr>
              <a:defRPr/>
            </a:pPr>
            <a:r>
              <a:rPr lang="en-US" sz="2800" dirty="0">
                <a:solidFill>
                  <a:schemeClr val="bg1"/>
                </a:solidFill>
                <a:effectLst>
                  <a:outerShdw blurRad="38100" dist="38100" dir="2700000" algn="tl">
                    <a:srgbClr val="000000">
                      <a:alpha val="43137"/>
                    </a:srgbClr>
                  </a:outerShdw>
                </a:effectLst>
                <a:latin typeface="+mn-lt"/>
              </a:rPr>
              <a:t>[Jeremiah 10:3] For the customs of the people are vain; for one </a:t>
            </a:r>
            <a:r>
              <a:rPr lang="en-US" sz="2800" dirty="0" err="1">
                <a:solidFill>
                  <a:schemeClr val="bg1"/>
                </a:solidFill>
                <a:effectLst>
                  <a:outerShdw blurRad="38100" dist="38100" dir="2700000" algn="tl">
                    <a:srgbClr val="000000">
                      <a:alpha val="43137"/>
                    </a:srgbClr>
                  </a:outerShdw>
                </a:effectLst>
                <a:latin typeface="+mn-lt"/>
              </a:rPr>
              <a:t>cutteth</a:t>
            </a:r>
            <a:r>
              <a:rPr lang="en-US" sz="2800" dirty="0">
                <a:solidFill>
                  <a:schemeClr val="bg1"/>
                </a:solidFill>
                <a:effectLst>
                  <a:outerShdw blurRad="38100" dist="38100" dir="2700000" algn="tl">
                    <a:srgbClr val="000000">
                      <a:alpha val="43137"/>
                    </a:srgbClr>
                  </a:outerShdw>
                </a:effectLst>
                <a:latin typeface="+mn-lt"/>
              </a:rPr>
              <a:t> a tree out of the forest, the work of the hands of the workman, with the axe.</a:t>
            </a:r>
          </a:p>
          <a:p>
            <a:pPr>
              <a:defRPr/>
            </a:pPr>
            <a:endParaRPr lang="en-US" sz="2800" dirty="0">
              <a:solidFill>
                <a:schemeClr val="bg1"/>
              </a:solidFill>
              <a:effectLst>
                <a:outerShdw blurRad="38100" dist="38100" dir="2700000" algn="tl">
                  <a:srgbClr val="000000">
                    <a:alpha val="43137"/>
                  </a:srgbClr>
                </a:outerShdw>
              </a:effectLst>
              <a:latin typeface="+mn-lt"/>
            </a:endParaRPr>
          </a:p>
          <a:p>
            <a:pPr>
              <a:defRPr/>
            </a:pPr>
            <a:r>
              <a:rPr lang="en-US" sz="2800" dirty="0">
                <a:solidFill>
                  <a:schemeClr val="bg1"/>
                </a:solidFill>
                <a:effectLst>
                  <a:outerShdw blurRad="38100" dist="38100" dir="2700000" algn="tl">
                    <a:srgbClr val="000000">
                      <a:alpha val="43137"/>
                    </a:srgbClr>
                  </a:outerShdw>
                </a:effectLst>
                <a:latin typeface="+mn-lt"/>
              </a:rPr>
              <a:t>[Jeremiah 10:4] They deck it with silver and with gold; they fasten it with nails and with hammers, that it move not.</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152400" y="228600"/>
            <a:ext cx="89154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endParaRPr lang="en-US" altLang="en-US" sz="1800" dirty="0">
              <a:solidFill>
                <a:schemeClr val="bg1"/>
              </a:solidFill>
              <a:latin typeface="Arial" charset="0"/>
            </a:endParaRPr>
          </a:p>
          <a:p>
            <a:pPr eaLnBrk="1" hangingPunct="1">
              <a:spcBef>
                <a:spcPct val="0"/>
              </a:spcBef>
              <a:buFontTx/>
              <a:buNone/>
            </a:pPr>
            <a:endParaRPr lang="en-US" altLang="en-US" sz="1800" dirty="0">
              <a:solidFill>
                <a:schemeClr val="bg1"/>
              </a:solidFill>
              <a:latin typeface="Arial" charset="0"/>
            </a:endParaRP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Thy leaves are so unchanging</a:t>
            </a: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Thy leaves are so unchanging</a:t>
            </a:r>
          </a:p>
          <a:p>
            <a:pPr eaLnBrk="1" hangingPunct="1">
              <a:spcBef>
                <a:spcPct val="0"/>
              </a:spcBef>
              <a:buFontTx/>
              <a:buNone/>
            </a:pPr>
            <a:endParaRPr lang="en-US" altLang="en-US" sz="1100" dirty="0">
              <a:solidFill>
                <a:schemeClr val="bg1"/>
              </a:solidFill>
              <a:latin typeface="Arial" charset="0"/>
            </a:endParaRPr>
          </a:p>
          <a:p>
            <a:pPr eaLnBrk="1" hangingPunct="1">
              <a:spcBef>
                <a:spcPct val="0"/>
              </a:spcBef>
              <a:buFontTx/>
              <a:buNone/>
            </a:pPr>
            <a:r>
              <a:rPr lang="en-US" altLang="en-US" sz="1100" dirty="0">
                <a:solidFill>
                  <a:schemeClr val="bg1"/>
                </a:solidFill>
                <a:latin typeface="Arial" charset="0"/>
              </a:rPr>
              <a:t>Not only green when summer's here,</a:t>
            </a:r>
          </a:p>
          <a:p>
            <a:pPr eaLnBrk="1" hangingPunct="1">
              <a:spcBef>
                <a:spcPct val="0"/>
              </a:spcBef>
              <a:buFontTx/>
              <a:buNone/>
            </a:pPr>
            <a:r>
              <a:rPr lang="en-US" altLang="en-US" sz="1100" dirty="0">
                <a:solidFill>
                  <a:schemeClr val="bg1"/>
                </a:solidFill>
                <a:latin typeface="Arial" charset="0"/>
              </a:rPr>
              <a:t>But also winters cold and drear.</a:t>
            </a: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Thy leaves are so unchanging!</a:t>
            </a:r>
          </a:p>
          <a:p>
            <a:pPr eaLnBrk="1" hangingPunct="1">
              <a:spcBef>
                <a:spcPct val="0"/>
              </a:spcBef>
              <a:buFontTx/>
              <a:buNone/>
            </a:pPr>
            <a:endParaRPr lang="en-US" altLang="en-US" sz="1100" dirty="0">
              <a:solidFill>
                <a:schemeClr val="bg1"/>
              </a:solidFill>
              <a:latin typeface="Arial" charset="0"/>
            </a:endParaRP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Much pleasure do you bring me!</a:t>
            </a: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Much pleasure do you bring me!</a:t>
            </a:r>
          </a:p>
          <a:p>
            <a:pPr eaLnBrk="1" hangingPunct="1">
              <a:spcBef>
                <a:spcPct val="0"/>
              </a:spcBef>
              <a:buFontTx/>
              <a:buNone/>
            </a:pPr>
            <a:endParaRPr lang="en-US" altLang="en-US" sz="1100" dirty="0">
              <a:solidFill>
                <a:schemeClr val="bg1"/>
              </a:solidFill>
              <a:latin typeface="Arial" charset="0"/>
            </a:endParaRPr>
          </a:p>
          <a:p>
            <a:pPr eaLnBrk="1" hangingPunct="1">
              <a:spcBef>
                <a:spcPct val="0"/>
              </a:spcBef>
              <a:buFontTx/>
              <a:buNone/>
            </a:pPr>
            <a:r>
              <a:rPr lang="en-US" altLang="en-US" sz="1100" dirty="0">
                <a:solidFill>
                  <a:schemeClr val="bg1"/>
                </a:solidFill>
                <a:latin typeface="Arial" charset="0"/>
              </a:rPr>
              <a:t>For every year the Christmas tree,</a:t>
            </a:r>
          </a:p>
          <a:p>
            <a:pPr eaLnBrk="1" hangingPunct="1">
              <a:spcBef>
                <a:spcPct val="0"/>
              </a:spcBef>
              <a:buFontTx/>
              <a:buNone/>
            </a:pPr>
            <a:r>
              <a:rPr lang="en-US" altLang="en-US" sz="1100" dirty="0">
                <a:solidFill>
                  <a:schemeClr val="bg1"/>
                </a:solidFill>
                <a:latin typeface="Arial" charset="0"/>
              </a:rPr>
              <a:t>Brings to us all both joy and glee.</a:t>
            </a: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Much pleasure do you bring me!</a:t>
            </a:r>
          </a:p>
          <a:p>
            <a:pPr eaLnBrk="1" hangingPunct="1">
              <a:spcBef>
                <a:spcPct val="0"/>
              </a:spcBef>
              <a:buFontTx/>
              <a:buNone/>
            </a:pPr>
            <a:endParaRPr lang="en-US" altLang="en-US" sz="1100" dirty="0">
              <a:solidFill>
                <a:schemeClr val="bg1"/>
              </a:solidFill>
              <a:latin typeface="Arial" charset="0"/>
            </a:endParaRP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You'll never be unchanging!</a:t>
            </a:r>
          </a:p>
          <a:p>
            <a:pPr eaLnBrk="1" hangingPunct="1">
              <a:spcBef>
                <a:spcPct val="0"/>
              </a:spcBef>
              <a:buFontTx/>
              <a:buNone/>
            </a:pPr>
            <a:r>
              <a:rPr lang="en-US" altLang="en-US" sz="1100" dirty="0">
                <a:solidFill>
                  <a:schemeClr val="bg1"/>
                </a:solidFill>
                <a:latin typeface="Arial" charset="0"/>
              </a:rPr>
              <a:t>A symbol of good, will, and love</a:t>
            </a:r>
          </a:p>
          <a:p>
            <a:pPr eaLnBrk="1" hangingPunct="1">
              <a:spcBef>
                <a:spcPct val="0"/>
              </a:spcBef>
              <a:buFontTx/>
              <a:buNone/>
            </a:pPr>
            <a:r>
              <a:rPr lang="en-US" altLang="en-US" sz="1100" dirty="0">
                <a:solidFill>
                  <a:schemeClr val="bg1"/>
                </a:solidFill>
                <a:latin typeface="Arial" charset="0"/>
              </a:rPr>
              <a:t>You'll never be unchanging</a:t>
            </a:r>
          </a:p>
          <a:p>
            <a:pPr eaLnBrk="1" hangingPunct="1">
              <a:spcBef>
                <a:spcPct val="0"/>
              </a:spcBef>
              <a:buFontTx/>
              <a:buNone/>
            </a:pPr>
            <a:endParaRPr lang="en-US" altLang="en-US" sz="1100" dirty="0">
              <a:solidFill>
                <a:schemeClr val="bg1"/>
              </a:solidFill>
              <a:latin typeface="Arial" charset="0"/>
            </a:endParaRPr>
          </a:p>
          <a:p>
            <a:pPr eaLnBrk="1" hangingPunct="1">
              <a:spcBef>
                <a:spcPct val="0"/>
              </a:spcBef>
              <a:buFontTx/>
              <a:buNone/>
            </a:pPr>
            <a:r>
              <a:rPr lang="en-US" altLang="en-US" sz="1100" dirty="0">
                <a:solidFill>
                  <a:schemeClr val="bg1"/>
                </a:solidFill>
                <a:latin typeface="Arial" charset="0"/>
              </a:rPr>
              <a:t>Each shining light</a:t>
            </a:r>
          </a:p>
          <a:p>
            <a:pPr eaLnBrk="1" hangingPunct="1">
              <a:spcBef>
                <a:spcPct val="0"/>
              </a:spcBef>
              <a:buFontTx/>
              <a:buNone/>
            </a:pPr>
            <a:r>
              <a:rPr lang="en-US" altLang="en-US" sz="1100" dirty="0">
                <a:solidFill>
                  <a:schemeClr val="bg1"/>
                </a:solidFill>
                <a:latin typeface="Arial" charset="0"/>
              </a:rPr>
              <a:t>Each silver bell</a:t>
            </a:r>
          </a:p>
          <a:p>
            <a:pPr eaLnBrk="1" hangingPunct="1">
              <a:spcBef>
                <a:spcPct val="0"/>
              </a:spcBef>
              <a:buFontTx/>
              <a:buNone/>
            </a:pPr>
            <a:r>
              <a:rPr lang="en-US" altLang="en-US" sz="1100" dirty="0">
                <a:solidFill>
                  <a:schemeClr val="bg1"/>
                </a:solidFill>
                <a:latin typeface="Arial" charset="0"/>
              </a:rPr>
              <a:t>No one alive spreads cheer so well</a:t>
            </a:r>
          </a:p>
          <a:p>
            <a:pPr eaLnBrk="1" hangingPunct="1">
              <a:spcBef>
                <a:spcPct val="0"/>
              </a:spcBef>
              <a:buFontTx/>
              <a:buNone/>
            </a:pPr>
            <a:endParaRPr lang="en-US" altLang="en-US" sz="1100" dirty="0">
              <a:solidFill>
                <a:schemeClr val="bg1"/>
              </a:solidFill>
              <a:latin typeface="Arial" charset="0"/>
            </a:endParaRPr>
          </a:p>
          <a:p>
            <a:pPr eaLnBrk="1" hangingPunct="1">
              <a:spcBef>
                <a:spcPct val="0"/>
              </a:spcBef>
              <a:buFontTx/>
              <a:buNone/>
            </a:pPr>
            <a:r>
              <a:rPr lang="en-US" altLang="en-US" sz="1100" dirty="0">
                <a:solidFill>
                  <a:schemeClr val="bg1"/>
                </a:solidFill>
                <a:latin typeface="Arial" charset="0"/>
              </a:rPr>
              <a:t>Oh Christmas tree, Oh Christmas tree,</a:t>
            </a:r>
          </a:p>
          <a:p>
            <a:pPr eaLnBrk="1" hangingPunct="1">
              <a:spcBef>
                <a:spcPct val="0"/>
              </a:spcBef>
              <a:buFontTx/>
              <a:buNone/>
            </a:pPr>
            <a:r>
              <a:rPr lang="en-US" altLang="en-US" sz="1100" dirty="0">
                <a:solidFill>
                  <a:schemeClr val="bg1"/>
                </a:solidFill>
                <a:latin typeface="Arial" charset="0"/>
              </a:rPr>
              <a:t>You'll never be unchanging</a:t>
            </a:r>
          </a:p>
          <a:p>
            <a:pPr eaLnBrk="1" hangingPunct="1">
              <a:spcBef>
                <a:spcPct val="0"/>
              </a:spcBef>
              <a:buFontTx/>
              <a:buNone/>
            </a:pPr>
            <a:endParaRPr lang="en-US" altLang="en-US" sz="1100" dirty="0">
              <a:solidFill>
                <a:schemeClr val="bg1"/>
              </a:solidFill>
              <a:latin typeface="Arial" charset="0"/>
            </a:endParaRPr>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0"/>
            <a:ext cx="5143500" cy="6858000"/>
          </a:xfrm>
          <a:prstGeom prst="rect">
            <a:avLst/>
          </a:prstGeom>
        </p:spPr>
      </p:pic>
      <p:pic>
        <p:nvPicPr>
          <p:cNvPr id="5" name="Picture 4"/>
          <p:cNvPicPr>
            <a:picLocks noChangeAspect="1"/>
          </p:cNvPicPr>
          <p:nvPr/>
        </p:nvPicPr>
        <p:blipFill>
          <a:blip r:embed="rId3"/>
          <a:stretch>
            <a:fillRect/>
          </a:stretch>
        </p:blipFill>
        <p:spPr>
          <a:xfrm>
            <a:off x="4621161" y="0"/>
            <a:ext cx="4522839" cy="6858000"/>
          </a:xfrm>
          <a:prstGeom prst="rect">
            <a:avLst/>
          </a:prstGeom>
        </p:spPr>
      </p:pic>
      <p:sp>
        <p:nvSpPr>
          <p:cNvPr id="6" name="Rectangle 5"/>
          <p:cNvSpPr/>
          <p:nvPr/>
        </p:nvSpPr>
        <p:spPr>
          <a:xfrm>
            <a:off x="7696200" y="76200"/>
            <a:ext cx="1295400" cy="533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43800" y="4953000"/>
            <a:ext cx="1524000" cy="1828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0" y="4876800"/>
            <a:ext cx="1371600" cy="1815882"/>
          </a:xfrm>
          <a:prstGeom prst="rect">
            <a:avLst/>
          </a:prstGeom>
          <a:noFill/>
          <a:ln w="38100">
            <a:solidFill>
              <a:schemeClr val="accent2">
                <a:lumMod val="75000"/>
              </a:schemeClr>
            </a:solidFill>
          </a:ln>
        </p:spPr>
        <p:txBody>
          <a:bodyPr wrap="square" rtlCol="0">
            <a:spAutoFit/>
          </a:bodyPr>
          <a:lstStyle/>
          <a:p>
            <a:r>
              <a:rPr lang="en-US" sz="2000" b="1" dirty="0">
                <a:solidFill>
                  <a:schemeClr val="accent2">
                    <a:lumMod val="75000"/>
                  </a:schemeClr>
                </a:solidFill>
                <a:latin typeface="French Script MT" panose="03020402040607040605" pitchFamily="66" charset="0"/>
              </a:rPr>
              <a:t>Keep </a:t>
            </a:r>
          </a:p>
          <a:p>
            <a:r>
              <a:rPr lang="en-US" sz="4800" b="1" dirty="0">
                <a:solidFill>
                  <a:schemeClr val="accent2">
                    <a:lumMod val="75000"/>
                  </a:schemeClr>
                </a:solidFill>
                <a:latin typeface="French Script MT" panose="03020402040607040605" pitchFamily="66" charset="0"/>
              </a:rPr>
              <a:t>Christ</a:t>
            </a:r>
            <a:r>
              <a:rPr lang="en-US" sz="1200" b="1" dirty="0">
                <a:solidFill>
                  <a:schemeClr val="accent2">
                    <a:lumMod val="75000"/>
                  </a:schemeClr>
                </a:solidFill>
                <a:latin typeface="French Script MT" panose="03020402040607040605" pitchFamily="66" charset="0"/>
              </a:rPr>
              <a:t> </a:t>
            </a:r>
            <a:endParaRPr lang="en-US" sz="1000" b="1" dirty="0">
              <a:solidFill>
                <a:schemeClr val="accent2">
                  <a:lumMod val="75000"/>
                </a:schemeClr>
              </a:solidFill>
              <a:latin typeface="French Script MT" panose="03020402040607040605" pitchFamily="66" charset="0"/>
            </a:endParaRPr>
          </a:p>
          <a:p>
            <a:r>
              <a:rPr lang="en-US" sz="1100" b="1" dirty="0">
                <a:solidFill>
                  <a:schemeClr val="accent2">
                    <a:lumMod val="75000"/>
                  </a:schemeClr>
                </a:solidFill>
                <a:latin typeface="French Script MT" panose="03020402040607040605" pitchFamily="66" charset="0"/>
              </a:rPr>
              <a:t>      in </a:t>
            </a:r>
            <a:r>
              <a:rPr lang="en-US" sz="2000" b="1" dirty="0">
                <a:solidFill>
                  <a:schemeClr val="accent2">
                    <a:lumMod val="75000"/>
                  </a:schemeClr>
                </a:solidFill>
                <a:latin typeface="French Script MT" panose="03020402040607040605" pitchFamily="66" charset="0"/>
              </a:rPr>
              <a:t>Christmas</a:t>
            </a:r>
            <a:endParaRPr lang="en-US" sz="2800" b="1" dirty="0">
              <a:solidFill>
                <a:schemeClr val="accent2">
                  <a:lumMod val="75000"/>
                </a:schemeClr>
              </a:solidFill>
              <a:latin typeface="French Script MT" panose="03020402040607040605" pitchFamily="66" charset="0"/>
            </a:endParaRPr>
          </a:p>
          <a:p>
            <a:r>
              <a:rPr lang="en-US" sz="800" dirty="0">
                <a:latin typeface="Georgia" panose="02040502050405020303" pitchFamily="18" charset="0"/>
              </a:rPr>
              <a:t>By </a:t>
            </a:r>
          </a:p>
          <a:p>
            <a:r>
              <a:rPr lang="en-US" sz="800" dirty="0">
                <a:latin typeface="Georgia" panose="02040502050405020303" pitchFamily="18" charset="0"/>
              </a:rPr>
              <a:t>    Seventy</a:t>
            </a:r>
          </a:p>
          <a:p>
            <a:r>
              <a:rPr lang="en-US" sz="800" dirty="0">
                <a:latin typeface="Georgia" panose="02040502050405020303" pitchFamily="18" charset="0"/>
              </a:rPr>
              <a:t>        James L. Noland</a:t>
            </a:r>
          </a:p>
        </p:txBody>
      </p:sp>
      <p:sp>
        <p:nvSpPr>
          <p:cNvPr id="2" name="Rectangle: Rounded Corners 1"/>
          <p:cNvSpPr/>
          <p:nvPr/>
        </p:nvSpPr>
        <p:spPr>
          <a:xfrm>
            <a:off x="1524000" y="6477000"/>
            <a:ext cx="1905000" cy="304800"/>
          </a:xfrm>
          <a:prstGeom prst="round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12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038" y="152400"/>
            <a:ext cx="4119562" cy="708025"/>
          </a:xfrm>
          <a:prstGeom prst="rect">
            <a:avLst/>
          </a:prstGeom>
        </p:spPr>
        <p:txBody>
          <a:bodyPr wrap="none">
            <a:spAutoFit/>
          </a:bodyPr>
          <a:lstStyle/>
          <a:p>
            <a:pPr>
              <a:defRPr/>
            </a:pPr>
            <a:r>
              <a:rPr lang="en-US" sz="4000" dirty="0">
                <a:solidFill>
                  <a:srgbClr val="FFFF00"/>
                </a:solidFill>
                <a:effectLst>
                  <a:outerShdw blurRad="38100" dist="38100" dir="2700000" algn="tl">
                    <a:srgbClr val="000000">
                      <a:alpha val="43137"/>
                    </a:srgbClr>
                  </a:outerShdw>
                </a:effectLst>
              </a:rPr>
              <a:t>…at </a:t>
            </a:r>
            <a:r>
              <a:rPr lang="en-US" sz="4000" b="1" u="sng" dirty="0">
                <a:solidFill>
                  <a:srgbClr val="FFFF00"/>
                </a:solidFill>
                <a:effectLst>
                  <a:outerShdw blurRad="38100" dist="38100" dir="2700000" algn="tl">
                    <a:srgbClr val="000000">
                      <a:alpha val="43137"/>
                    </a:srgbClr>
                  </a:outerShdw>
                </a:effectLst>
              </a:rPr>
              <a:t>Jerusalem?</a:t>
            </a:r>
            <a:endParaRPr lang="en-US" sz="4000" dirty="0"/>
          </a:p>
        </p:txBody>
      </p:sp>
      <p:sp>
        <p:nvSpPr>
          <p:cNvPr id="5" name="Rectangle 4"/>
          <p:cNvSpPr/>
          <p:nvPr/>
        </p:nvSpPr>
        <p:spPr>
          <a:xfrm>
            <a:off x="220663" y="990600"/>
            <a:ext cx="8686800" cy="4340225"/>
          </a:xfrm>
          <a:prstGeom prst="rect">
            <a:avLst/>
          </a:prstGeom>
        </p:spPr>
        <p:txBody>
          <a:bodyPr>
            <a:spAutoFit/>
          </a:bodyPr>
          <a:lstStyle/>
          <a:p>
            <a:pPr>
              <a:defRPr/>
            </a:pPr>
            <a:r>
              <a:rPr lang="en-US" sz="4800" dirty="0">
                <a:solidFill>
                  <a:srgbClr val="FFFF00"/>
                </a:solidFill>
                <a:effectLst>
                  <a:outerShdw blurRad="38100" dist="38100" dir="2700000" algn="tl">
                    <a:srgbClr val="000000">
                      <a:alpha val="43137"/>
                    </a:srgbClr>
                  </a:outerShdw>
                </a:effectLst>
                <a:latin typeface="+mj-lt"/>
              </a:rPr>
              <a:t>D</a:t>
            </a:r>
            <a:r>
              <a:rPr lang="en-US" sz="3200" dirty="0">
                <a:solidFill>
                  <a:srgbClr val="FFFF00"/>
                </a:solidFill>
                <a:effectLst>
                  <a:outerShdw blurRad="38100" dist="38100" dir="2700000" algn="tl">
                    <a:srgbClr val="000000">
                      <a:alpha val="43137"/>
                    </a:srgbClr>
                  </a:outerShdw>
                </a:effectLst>
                <a:latin typeface="+mj-lt"/>
              </a:rPr>
              <a:t>avid conquered ancient </a:t>
            </a:r>
            <a:r>
              <a:rPr lang="en-US" sz="3200" u="sng" dirty="0">
                <a:solidFill>
                  <a:srgbClr val="FFFF00"/>
                </a:solidFill>
                <a:effectLst>
                  <a:outerShdw blurRad="38100" dist="38100" dir="2700000" algn="tl">
                    <a:srgbClr val="000000">
                      <a:alpha val="43137"/>
                    </a:srgbClr>
                  </a:outerShdw>
                </a:effectLst>
                <a:latin typeface="+mj-lt"/>
              </a:rPr>
              <a:t>Jerusalem</a:t>
            </a:r>
            <a:r>
              <a:rPr lang="en-US" sz="3200" dirty="0">
                <a:solidFill>
                  <a:srgbClr val="FFFF00"/>
                </a:solidFill>
                <a:effectLst>
                  <a:outerShdw blurRad="38100" dist="38100" dir="2700000" algn="tl">
                    <a:srgbClr val="000000">
                      <a:alpha val="43137"/>
                    </a:srgbClr>
                  </a:outerShdw>
                </a:effectLst>
                <a:latin typeface="+mj-lt"/>
              </a:rPr>
              <a:t> in approximately 1004 BC and it became known as </a:t>
            </a:r>
            <a:r>
              <a:rPr lang="en-US" sz="3200" u="sng" dirty="0">
                <a:solidFill>
                  <a:srgbClr val="FFFF00"/>
                </a:solidFill>
                <a:effectLst>
                  <a:outerShdw blurRad="38100" dist="38100" dir="2700000" algn="tl">
                    <a:srgbClr val="000000">
                      <a:alpha val="43137"/>
                    </a:srgbClr>
                  </a:outerShdw>
                </a:effectLst>
                <a:latin typeface="+mj-lt"/>
              </a:rPr>
              <a:t>the City of David</a:t>
            </a:r>
            <a:r>
              <a:rPr lang="en-US" sz="3200" dirty="0">
                <a:solidFill>
                  <a:srgbClr val="FFFF00"/>
                </a:solidFill>
                <a:effectLst>
                  <a:outerShdw blurRad="38100" dist="38100" dir="2700000" algn="tl">
                    <a:srgbClr val="000000">
                      <a:alpha val="43137"/>
                    </a:srgbClr>
                  </a:outerShdw>
                </a:effectLst>
                <a:latin typeface="+mj-lt"/>
              </a:rPr>
              <a:t>. </a:t>
            </a:r>
          </a:p>
          <a:p>
            <a:pPr>
              <a:defRPr/>
            </a:pPr>
            <a:endParaRPr lang="en-US" sz="1200" dirty="0">
              <a:solidFill>
                <a:srgbClr val="FFFF00"/>
              </a:solidFill>
              <a:effectLst>
                <a:outerShdw blurRad="38100" dist="38100" dir="2700000" algn="tl">
                  <a:srgbClr val="000000">
                    <a:alpha val="43137"/>
                  </a:srgbClr>
                </a:outerShdw>
              </a:effectLst>
              <a:latin typeface="+mj-lt"/>
            </a:endParaRPr>
          </a:p>
          <a:p>
            <a:pPr>
              <a:defRPr/>
            </a:pPr>
            <a:r>
              <a:rPr lang="en-US" sz="4800" dirty="0">
                <a:solidFill>
                  <a:srgbClr val="FFFF00"/>
                </a:solidFill>
                <a:effectLst>
                  <a:outerShdw blurRad="38100" dist="38100" dir="2700000" algn="tl">
                    <a:srgbClr val="000000">
                      <a:alpha val="43137"/>
                    </a:srgbClr>
                  </a:outerShdw>
                </a:effectLst>
                <a:latin typeface="+mj-lt"/>
              </a:rPr>
              <a:t>H</a:t>
            </a:r>
            <a:r>
              <a:rPr lang="en-US" sz="3200" dirty="0">
                <a:solidFill>
                  <a:srgbClr val="FFFF00"/>
                </a:solidFill>
                <a:effectLst>
                  <a:outerShdw blurRad="38100" dist="38100" dir="2700000" algn="tl">
                    <a:srgbClr val="000000">
                      <a:alpha val="43137"/>
                    </a:srgbClr>
                  </a:outerShdw>
                </a:effectLst>
                <a:latin typeface="+mj-lt"/>
              </a:rPr>
              <a:t>e brought the Ark of the Covenant to Jerusalem and it became the religious and governmental hub of the United Kingdom of Israel (Judah and Israel).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838" y="2286000"/>
            <a:ext cx="8077200" cy="2586038"/>
          </a:xfrm>
          <a:prstGeom prst="rect">
            <a:avLst/>
          </a:prstGeom>
        </p:spPr>
        <p:txBody>
          <a:bodyPr>
            <a:spAutoFit/>
          </a:bodyPr>
          <a:lstStyle/>
          <a:p>
            <a:pPr>
              <a:defRPr/>
            </a:pPr>
            <a:r>
              <a:rPr lang="en-US" sz="5400" dirty="0">
                <a:solidFill>
                  <a:srgbClr val="FFFF00"/>
                </a:solidFill>
                <a:effectLst>
                  <a:outerShdw blurRad="38100" dist="38100" dir="2700000" algn="tl">
                    <a:srgbClr val="000000">
                      <a:alpha val="43137"/>
                    </a:srgbClr>
                  </a:outerShdw>
                </a:effectLst>
              </a:rPr>
              <a:t>F</a:t>
            </a:r>
            <a:r>
              <a:rPr lang="en-US" sz="3600" dirty="0">
                <a:solidFill>
                  <a:srgbClr val="FFFF00"/>
                </a:solidFill>
                <a:effectLst>
                  <a:outerShdw blurRad="38100" dist="38100" dir="2700000" algn="tl">
                    <a:srgbClr val="000000">
                      <a:alpha val="43137"/>
                    </a:srgbClr>
                  </a:outerShdw>
                </a:effectLst>
              </a:rPr>
              <a:t>or unto you is born this day, in the city of David, a Savior, who is Christ the Lord. 												</a:t>
            </a:r>
            <a:r>
              <a:rPr lang="en-US" dirty="0">
                <a:solidFill>
                  <a:srgbClr val="FFFF00"/>
                </a:solidFill>
                <a:effectLst>
                  <a:outerShdw blurRad="38100" dist="38100" dir="2700000" algn="tl">
                    <a:srgbClr val="000000">
                      <a:alpha val="43137"/>
                    </a:srgbClr>
                  </a:outerShdw>
                </a:effectLst>
              </a:rPr>
              <a:t>[Luke 2:11]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8600" y="304800"/>
            <a:ext cx="86106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3600" dirty="0">
                <a:solidFill>
                  <a:schemeClr val="bg1"/>
                </a:solidFill>
                <a:effectLst>
                  <a:outerShdw blurRad="38100" dist="38100" dir="2700000" algn="tl">
                    <a:srgbClr val="000000">
                      <a:alpha val="43137"/>
                    </a:srgbClr>
                  </a:outerShdw>
                </a:effectLst>
                <a:latin typeface="+mn-lt"/>
              </a:rPr>
              <a:t>A</a:t>
            </a:r>
            <a:r>
              <a:rPr lang="en-US" altLang="en-US" sz="2000" dirty="0">
                <a:solidFill>
                  <a:schemeClr val="bg1"/>
                </a:solidFill>
                <a:effectLst>
                  <a:outerShdw blurRad="38100" dist="38100" dir="2700000" algn="tl">
                    <a:srgbClr val="000000">
                      <a:alpha val="43137"/>
                    </a:srgbClr>
                  </a:outerShdw>
                </a:effectLst>
                <a:latin typeface="+mn-lt"/>
              </a:rPr>
              <a:t>nd after they had given thanks unto the God of Israel, my father Lehi took the records which were engraven upon the plates of brass, and he     did search them from the beginning.</a:t>
            </a:r>
          </a:p>
          <a:p>
            <a:pPr eaLnBrk="1" hangingPunct="1">
              <a:spcBef>
                <a:spcPct val="0"/>
              </a:spcBef>
              <a:buFontTx/>
              <a:buNone/>
              <a:defRPr/>
            </a:pPr>
            <a:endParaRPr lang="en-US" altLang="en-US" sz="1400" dirty="0">
              <a:solidFill>
                <a:schemeClr val="bg1"/>
              </a:solidFill>
              <a:effectLst>
                <a:outerShdw blurRad="38100" dist="38100" dir="2700000" algn="tl">
                  <a:srgbClr val="000000">
                    <a:alpha val="43137"/>
                  </a:srgbClr>
                </a:outerShdw>
              </a:effectLst>
              <a:latin typeface="+mn-lt"/>
            </a:endParaRPr>
          </a:p>
          <a:p>
            <a:pPr eaLnBrk="1" hangingPunct="1">
              <a:spcBef>
                <a:spcPct val="0"/>
              </a:spcBef>
              <a:buFontTx/>
              <a:buNone/>
              <a:defRPr/>
            </a:pPr>
            <a:r>
              <a:rPr lang="en-US" altLang="en-US" sz="3600" dirty="0">
                <a:solidFill>
                  <a:schemeClr val="bg1"/>
                </a:solidFill>
                <a:effectLst>
                  <a:outerShdw blurRad="38100" dist="38100" dir="2700000" algn="tl">
                    <a:srgbClr val="000000">
                      <a:alpha val="43137"/>
                    </a:srgbClr>
                  </a:outerShdw>
                </a:effectLst>
                <a:latin typeface="+mn-lt"/>
              </a:rPr>
              <a:t>A</a:t>
            </a:r>
            <a:r>
              <a:rPr lang="en-US" altLang="en-US" sz="2000" dirty="0">
                <a:solidFill>
                  <a:schemeClr val="bg1"/>
                </a:solidFill>
                <a:effectLst>
                  <a:outerShdw blurRad="38100" dist="38100" dir="2700000" algn="tl">
                    <a:srgbClr val="000000">
                      <a:alpha val="43137"/>
                    </a:srgbClr>
                  </a:outerShdw>
                </a:effectLst>
                <a:latin typeface="+mn-lt"/>
              </a:rPr>
              <a:t>nd he beheld that they did contain the five books of Moses, which gave an account of the creation of the world; And also of Adam and Eve, who were our first parents;</a:t>
            </a:r>
          </a:p>
          <a:p>
            <a:pPr eaLnBrk="1" hangingPunct="1">
              <a:spcBef>
                <a:spcPct val="0"/>
              </a:spcBef>
              <a:buFontTx/>
              <a:buNone/>
              <a:defRPr/>
            </a:pPr>
            <a:endParaRPr lang="en-US" altLang="en-US" sz="1400" dirty="0">
              <a:solidFill>
                <a:schemeClr val="bg1"/>
              </a:solidFill>
              <a:effectLst>
                <a:outerShdw blurRad="38100" dist="38100" dir="2700000" algn="tl">
                  <a:srgbClr val="000000">
                    <a:alpha val="43137"/>
                  </a:srgbClr>
                </a:outerShdw>
              </a:effectLst>
              <a:latin typeface="+mn-lt"/>
            </a:endParaRPr>
          </a:p>
          <a:p>
            <a:pPr eaLnBrk="1" hangingPunct="1">
              <a:spcBef>
                <a:spcPct val="0"/>
              </a:spcBef>
              <a:buFontTx/>
              <a:buNone/>
              <a:defRPr/>
            </a:pPr>
            <a:r>
              <a:rPr lang="en-US" altLang="en-US" sz="3600" dirty="0">
                <a:solidFill>
                  <a:schemeClr val="bg1"/>
                </a:solidFill>
                <a:effectLst>
                  <a:outerShdw blurRad="38100" dist="38100" dir="2700000" algn="tl">
                    <a:srgbClr val="000000">
                      <a:alpha val="43137"/>
                    </a:srgbClr>
                  </a:outerShdw>
                </a:effectLst>
                <a:latin typeface="+mn-lt"/>
              </a:rPr>
              <a:t>A</a:t>
            </a:r>
            <a:r>
              <a:rPr lang="en-US" altLang="en-US" sz="2000" dirty="0">
                <a:solidFill>
                  <a:schemeClr val="bg1"/>
                </a:solidFill>
                <a:effectLst>
                  <a:outerShdw blurRad="38100" dist="38100" dir="2700000" algn="tl">
                    <a:srgbClr val="000000">
                      <a:alpha val="43137"/>
                    </a:srgbClr>
                  </a:outerShdw>
                </a:effectLst>
                <a:latin typeface="+mn-lt"/>
              </a:rPr>
              <a:t>nd also a record of the Jews from the beginning, even down to the commencement of the reign of Zedekiah, king of Judah; And also the prophecies of the holy prophets, from the beginning, even down to the commencement of the reign of Zedekiah;</a:t>
            </a:r>
          </a:p>
          <a:p>
            <a:pPr eaLnBrk="1" hangingPunct="1">
              <a:spcBef>
                <a:spcPct val="0"/>
              </a:spcBef>
              <a:buFontTx/>
              <a:buNone/>
              <a:defRPr/>
            </a:pPr>
            <a:endParaRPr lang="en-US" altLang="en-US" sz="1400" dirty="0">
              <a:solidFill>
                <a:schemeClr val="bg1"/>
              </a:solidFill>
              <a:effectLst>
                <a:outerShdw blurRad="38100" dist="38100" dir="2700000" algn="tl">
                  <a:srgbClr val="000000">
                    <a:alpha val="43137"/>
                  </a:srgbClr>
                </a:outerShdw>
              </a:effectLst>
              <a:latin typeface="+mn-lt"/>
            </a:endParaRPr>
          </a:p>
          <a:p>
            <a:pPr eaLnBrk="1" hangingPunct="1">
              <a:spcBef>
                <a:spcPct val="0"/>
              </a:spcBef>
              <a:buFontTx/>
              <a:buNone/>
              <a:defRPr/>
            </a:pPr>
            <a:r>
              <a:rPr lang="en-US" altLang="en-US" sz="3600" dirty="0">
                <a:solidFill>
                  <a:schemeClr val="bg1"/>
                </a:solidFill>
                <a:effectLst>
                  <a:outerShdw blurRad="38100" dist="38100" dir="2700000" algn="tl">
                    <a:srgbClr val="000000">
                      <a:alpha val="43137"/>
                    </a:srgbClr>
                  </a:outerShdw>
                </a:effectLst>
                <a:latin typeface="+mn-lt"/>
              </a:rPr>
              <a:t>A</a:t>
            </a:r>
            <a:r>
              <a:rPr lang="en-US" altLang="en-US" sz="2000" dirty="0">
                <a:solidFill>
                  <a:schemeClr val="bg1"/>
                </a:solidFill>
                <a:effectLst>
                  <a:outerShdw blurRad="38100" dist="38100" dir="2700000" algn="tl">
                    <a:srgbClr val="000000">
                      <a:alpha val="43137"/>
                    </a:srgbClr>
                  </a:outerShdw>
                </a:effectLst>
                <a:latin typeface="+mn-lt"/>
              </a:rPr>
              <a:t>nd also many prophecies which have been spoken by the mouth of Jeremiah. 														       [1 Nephi 1:158-63] </a:t>
            </a:r>
          </a:p>
        </p:txBody>
      </p:sp>
      <p:sp>
        <p:nvSpPr>
          <p:cNvPr id="2" name="TextBox 1"/>
          <p:cNvSpPr txBox="1"/>
          <p:nvPr/>
        </p:nvSpPr>
        <p:spPr>
          <a:xfrm rot="20353135">
            <a:off x="1066800" y="2495550"/>
            <a:ext cx="6553200" cy="1200150"/>
          </a:xfrm>
          <a:prstGeom prst="rect">
            <a:avLst/>
          </a:prstGeom>
          <a:solidFill>
            <a:schemeClr val="bg1"/>
          </a:solidFill>
          <a:ln w="38100">
            <a:solidFill>
              <a:schemeClr val="tx1"/>
            </a:solidFill>
          </a:ln>
        </p:spPr>
        <p:txBody>
          <a:bodyPr>
            <a:spAutoFit/>
          </a:bodyPr>
          <a:lstStyle/>
          <a:p>
            <a:pPr>
              <a:defRPr/>
            </a:pPr>
            <a:r>
              <a:rPr lang="en-US" sz="3600" dirty="0">
                <a:latin typeface="+mn-lt"/>
              </a:rPr>
              <a:t>The Nephites did not have the records of Micah!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Jerusalem - Nazar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Line 8"/>
          <p:cNvSpPr>
            <a:spLocks noChangeShapeType="1"/>
          </p:cNvSpPr>
          <p:nvPr/>
        </p:nvSpPr>
        <p:spPr bwMode="auto">
          <a:xfrm flipH="1">
            <a:off x="3048000" y="1828800"/>
            <a:ext cx="304800" cy="434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Text Box 9"/>
          <p:cNvSpPr txBox="1">
            <a:spLocks noChangeArrowheads="1"/>
          </p:cNvSpPr>
          <p:nvPr/>
        </p:nvSpPr>
        <p:spPr bwMode="auto">
          <a:xfrm>
            <a:off x="2743200" y="1143000"/>
            <a:ext cx="14478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Nazareth</a:t>
            </a:r>
          </a:p>
        </p:txBody>
      </p:sp>
      <p:sp>
        <p:nvSpPr>
          <p:cNvPr id="19461" name="Text Box 10"/>
          <p:cNvSpPr txBox="1">
            <a:spLocks noChangeArrowheads="1"/>
          </p:cNvSpPr>
          <p:nvPr/>
        </p:nvSpPr>
        <p:spPr bwMode="auto">
          <a:xfrm>
            <a:off x="3276600" y="6019800"/>
            <a:ext cx="16764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Jerusalem</a:t>
            </a:r>
          </a:p>
        </p:txBody>
      </p:sp>
      <p:sp>
        <p:nvSpPr>
          <p:cNvPr id="19462" name="Text Box 11"/>
          <p:cNvSpPr txBox="1">
            <a:spLocks noChangeArrowheads="1"/>
          </p:cNvSpPr>
          <p:nvPr/>
        </p:nvSpPr>
        <p:spPr bwMode="auto">
          <a:xfrm>
            <a:off x="3276600" y="3352800"/>
            <a:ext cx="1295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a:solidFill>
                  <a:srgbClr val="FFFF00"/>
                </a:solidFill>
                <a:latin typeface="Arial" charset="0"/>
              </a:rPr>
              <a:t>63.5 Miles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5381625" y="304800"/>
            <a:ext cx="3533775" cy="63103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4800" i="1" dirty="0">
                <a:solidFill>
                  <a:srgbClr val="FFFF66"/>
                </a:solidFill>
                <a:latin typeface="+mj-lt"/>
              </a:rPr>
              <a:t>A</a:t>
            </a:r>
            <a:r>
              <a:rPr lang="en-US" sz="2800" i="1" dirty="0">
                <a:solidFill>
                  <a:srgbClr val="FFFF66"/>
                </a:solidFill>
                <a:latin typeface="+mj-lt"/>
              </a:rPr>
              <a:t>nd the angel said unto her, Fear not, Mary, for thou hast found favor with God.</a:t>
            </a:r>
          </a:p>
          <a:p>
            <a:pPr eaLnBrk="1" hangingPunct="1">
              <a:defRPr/>
            </a:pPr>
            <a:endParaRPr lang="en-US" sz="2800" i="1" dirty="0">
              <a:solidFill>
                <a:srgbClr val="FFFF66"/>
              </a:solidFill>
              <a:latin typeface="+mj-lt"/>
            </a:endParaRPr>
          </a:p>
          <a:p>
            <a:pPr eaLnBrk="1" hangingPunct="1">
              <a:defRPr/>
            </a:pPr>
            <a:r>
              <a:rPr lang="en-US" sz="4800" i="1" dirty="0">
                <a:solidFill>
                  <a:srgbClr val="FFFF66"/>
                </a:solidFill>
                <a:latin typeface="+mj-lt"/>
              </a:rPr>
              <a:t>A</a:t>
            </a:r>
            <a:r>
              <a:rPr lang="en-US" sz="2800" i="1" dirty="0">
                <a:solidFill>
                  <a:srgbClr val="FFFF66"/>
                </a:solidFill>
                <a:latin typeface="+mj-lt"/>
              </a:rPr>
              <a:t>nd behold, thou shalt conceive, and bring forth a son, and shall call his name Jesus.</a:t>
            </a:r>
            <a:r>
              <a:rPr lang="en-US" sz="2800" dirty="0">
                <a:solidFill>
                  <a:srgbClr val="FFFF66"/>
                </a:solidFill>
                <a:latin typeface="+mj-lt"/>
              </a:rPr>
              <a:t> </a:t>
            </a:r>
          </a:p>
          <a:p>
            <a:pPr eaLnBrk="1" hangingPunct="1">
              <a:defRPr/>
            </a:pPr>
            <a:endParaRPr lang="en-US" sz="2800" dirty="0">
              <a:solidFill>
                <a:srgbClr val="FFFF66"/>
              </a:solidFill>
              <a:latin typeface="+mj-lt"/>
            </a:endParaRPr>
          </a:p>
          <a:p>
            <a:pPr eaLnBrk="1" hangingPunct="1">
              <a:defRPr/>
            </a:pPr>
            <a:r>
              <a:rPr lang="en-US" sz="2800" dirty="0">
                <a:solidFill>
                  <a:srgbClr val="FFFF66"/>
                </a:solidFill>
                <a:latin typeface="+mj-lt"/>
              </a:rPr>
              <a:t>                   </a:t>
            </a:r>
            <a:r>
              <a:rPr lang="en-US" sz="2000" dirty="0">
                <a:solidFill>
                  <a:srgbClr val="FFFF66"/>
                </a:solidFill>
                <a:latin typeface="+mj-lt"/>
              </a:rPr>
              <a:t>[Luke 1:30-31]</a:t>
            </a:r>
            <a:r>
              <a:rPr lang="en-US" sz="2000" dirty="0">
                <a:solidFill>
                  <a:srgbClr val="FFFF99"/>
                </a:solidFill>
                <a:latin typeface="+mj-lt"/>
              </a:rPr>
              <a:t> </a:t>
            </a:r>
            <a:endParaRPr lang="en-US" sz="2800" dirty="0">
              <a:solidFill>
                <a:srgbClr val="FFFF99"/>
              </a:solidFill>
              <a:latin typeface="+mj-lt"/>
            </a:endParaRPr>
          </a:p>
        </p:txBody>
      </p:sp>
      <p:pic>
        <p:nvPicPr>
          <p:cNvPr id="20483" name="Picture 8" descr="7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4654550" cy="6172200"/>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89213" y="3962400"/>
            <a:ext cx="6324600" cy="2770188"/>
          </a:xfrm>
          <a:prstGeom prst="rect">
            <a:avLst/>
          </a:prstGeom>
          <a:noFill/>
        </p:spPr>
        <p:txBody>
          <a:bodyPr>
            <a:spAutoFit/>
          </a:bodyPr>
          <a:lstStyle/>
          <a:p>
            <a:pPr>
              <a:defRPr/>
            </a:pPr>
            <a:r>
              <a:rPr lang="en-US" sz="5400" i="1" dirty="0">
                <a:solidFill>
                  <a:srgbClr val="FFFF66"/>
                </a:solidFill>
                <a:effectLst>
                  <a:outerShdw blurRad="38100" dist="38100" dir="2700000" algn="tl">
                    <a:srgbClr val="000000">
                      <a:alpha val="43137"/>
                    </a:srgbClr>
                  </a:outerShdw>
                </a:effectLst>
                <a:latin typeface="+mj-lt"/>
              </a:rPr>
              <a:t>H</a:t>
            </a:r>
            <a:r>
              <a:rPr lang="en-US" sz="3200" i="1" dirty="0">
                <a:solidFill>
                  <a:srgbClr val="FFFF66"/>
                </a:solidFill>
                <a:effectLst>
                  <a:outerShdw blurRad="38100" dist="38100" dir="2700000" algn="tl">
                    <a:srgbClr val="000000">
                      <a:alpha val="43137"/>
                    </a:srgbClr>
                  </a:outerShdw>
                </a:effectLst>
                <a:latin typeface="+mj-lt"/>
              </a:rPr>
              <a:t>e shall be great, and shall be called the Son of the Highest; and the Lord God shall give unto him the throne of his father David;</a:t>
            </a:r>
          </a:p>
          <a:p>
            <a:pPr>
              <a:defRPr/>
            </a:pPr>
            <a:r>
              <a:rPr lang="en-US" dirty="0">
                <a:solidFill>
                  <a:srgbClr val="FFFF66"/>
                </a:solidFill>
                <a:effectLst>
                  <a:outerShdw blurRad="38100" dist="38100" dir="2700000" algn="tl">
                    <a:srgbClr val="000000">
                      <a:alpha val="43137"/>
                    </a:srgbClr>
                  </a:outerShdw>
                </a:effectLst>
                <a:latin typeface="+mj-lt"/>
              </a:rPr>
              <a:t>					[Luke 1:32]</a:t>
            </a:r>
            <a:endParaRPr lang="en-US" sz="3200" dirty="0">
              <a:effectLst>
                <a:outerShdw blurRad="38100" dist="38100" dir="2700000" algn="tl">
                  <a:srgbClr val="000000">
                    <a:alpha val="43137"/>
                  </a:srgbClr>
                </a:outerShdw>
              </a:effectLst>
              <a:latin typeface="+mj-lt"/>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36825" y="4495800"/>
            <a:ext cx="6477000" cy="2185988"/>
          </a:xfrm>
          <a:prstGeom prst="rect">
            <a:avLst/>
          </a:prstGeom>
        </p:spPr>
        <p:txBody>
          <a:bodyPr>
            <a:spAutoFit/>
          </a:bodyPr>
          <a:lstStyle/>
          <a:p>
            <a:pPr>
              <a:defRPr/>
            </a:pPr>
            <a:r>
              <a:rPr lang="en-US" sz="4800" i="1" dirty="0">
                <a:solidFill>
                  <a:srgbClr val="FFFF66"/>
                </a:solidFill>
                <a:effectLst>
                  <a:outerShdw blurRad="38100" dist="38100" dir="2700000" algn="tl">
                    <a:srgbClr val="000000">
                      <a:alpha val="43137"/>
                    </a:srgbClr>
                  </a:outerShdw>
                </a:effectLst>
                <a:latin typeface="+mj-lt"/>
              </a:rPr>
              <a:t>A</a:t>
            </a:r>
            <a:r>
              <a:rPr lang="en-US" sz="3200" i="1" dirty="0">
                <a:solidFill>
                  <a:srgbClr val="FFFF66"/>
                </a:solidFill>
                <a:effectLst>
                  <a:outerShdw blurRad="38100" dist="38100" dir="2700000" algn="tl">
                    <a:srgbClr val="000000">
                      <a:alpha val="43137"/>
                    </a:srgbClr>
                  </a:outerShdw>
                </a:effectLst>
                <a:latin typeface="+mj-lt"/>
              </a:rPr>
              <a:t>nd he shall reign over the house of Jacob forever; and of his kingdom there shall be no end.</a:t>
            </a:r>
          </a:p>
          <a:p>
            <a:pPr>
              <a:defRPr/>
            </a:pPr>
            <a:r>
              <a:rPr lang="en-US" i="1" dirty="0">
                <a:solidFill>
                  <a:srgbClr val="FFFF66"/>
                </a:solidFill>
                <a:effectLst>
                  <a:outerShdw blurRad="38100" dist="38100" dir="2700000" algn="tl">
                    <a:srgbClr val="000000">
                      <a:alpha val="43137"/>
                    </a:srgbClr>
                  </a:outerShdw>
                </a:effectLst>
                <a:latin typeface="+mj-lt"/>
              </a:rPr>
              <a:t>					</a:t>
            </a:r>
            <a:r>
              <a:rPr lang="en-US" dirty="0">
                <a:solidFill>
                  <a:srgbClr val="FFFF66"/>
                </a:solidFill>
                <a:effectLst>
                  <a:outerShdw blurRad="38100" dist="38100" dir="2700000" algn="tl">
                    <a:srgbClr val="000000">
                      <a:alpha val="43137"/>
                    </a:srgbClr>
                  </a:outerShdw>
                </a:effectLst>
                <a:latin typeface="+mj-lt"/>
              </a:rPr>
              <a:t>[Luke 1:33]</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95600" y="4876800"/>
            <a:ext cx="5486400" cy="1784350"/>
          </a:xfrm>
          <a:prstGeom prst="rect">
            <a:avLst/>
          </a:prstGeom>
        </p:spPr>
        <p:txBody>
          <a:bodyPr>
            <a:spAutoFit/>
          </a:bodyPr>
          <a:lstStyle/>
          <a:p>
            <a:pPr>
              <a:defRPr/>
            </a:pPr>
            <a:r>
              <a:rPr lang="en-US" sz="5400" i="1" dirty="0">
                <a:solidFill>
                  <a:srgbClr val="FFFF66"/>
                </a:solidFill>
                <a:latin typeface="+mj-lt"/>
              </a:rPr>
              <a:t>T</a:t>
            </a:r>
            <a:r>
              <a:rPr lang="en-US" sz="3200" i="1" dirty="0">
                <a:solidFill>
                  <a:srgbClr val="FFFF66"/>
                </a:solidFill>
                <a:latin typeface="+mj-lt"/>
              </a:rPr>
              <a:t>hen said Mary unto the angel; How can this be?</a:t>
            </a:r>
          </a:p>
          <a:p>
            <a:pPr>
              <a:defRPr/>
            </a:pPr>
            <a:r>
              <a:rPr lang="en-US" dirty="0">
                <a:solidFill>
                  <a:srgbClr val="FFFF66"/>
                </a:solidFill>
                <a:latin typeface="+mj-lt"/>
              </a:rPr>
              <a:t>				[Luke 1:34]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4600" y="2970213"/>
            <a:ext cx="6400800" cy="3878262"/>
          </a:xfrm>
          <a:prstGeom prst="rect">
            <a:avLst/>
          </a:prstGeom>
        </p:spPr>
        <p:txBody>
          <a:bodyPr>
            <a:spAutoFit/>
          </a:bodyPr>
          <a:lstStyle/>
          <a:p>
            <a:pPr>
              <a:defRPr/>
            </a:pPr>
            <a:r>
              <a:rPr lang="en-US" sz="5400" i="1" dirty="0">
                <a:solidFill>
                  <a:srgbClr val="FFFF66"/>
                </a:solidFill>
                <a:effectLst>
                  <a:outerShdw blurRad="38100" dist="38100" dir="2700000" algn="tl">
                    <a:srgbClr val="000000">
                      <a:alpha val="43137"/>
                    </a:srgbClr>
                  </a:outerShdw>
                </a:effectLst>
                <a:latin typeface="+mj-lt"/>
              </a:rPr>
              <a:t>A</a:t>
            </a:r>
            <a:r>
              <a:rPr lang="en-US" sz="3200" i="1" dirty="0">
                <a:solidFill>
                  <a:srgbClr val="FFFF66"/>
                </a:solidFill>
                <a:effectLst>
                  <a:outerShdw blurRad="38100" dist="38100" dir="2700000" algn="tl">
                    <a:srgbClr val="000000">
                      <a:alpha val="43137"/>
                    </a:srgbClr>
                  </a:outerShdw>
                </a:effectLst>
                <a:latin typeface="+mj-lt"/>
              </a:rPr>
              <a:t>nd the angel answered and said unto her, Of the Holy Ghost, and the power of the Highest. Therefore also, that holy child that shall be born of thee shall be called the Son of God.</a:t>
            </a:r>
            <a:r>
              <a:rPr lang="en-US" sz="3200" dirty="0">
                <a:solidFill>
                  <a:srgbClr val="FFFF66"/>
                </a:solidFill>
                <a:effectLst>
                  <a:outerShdw blurRad="38100" dist="38100" dir="2700000" algn="tl">
                    <a:srgbClr val="000000">
                      <a:alpha val="43137"/>
                    </a:srgbClr>
                  </a:outerShdw>
                </a:effectLst>
                <a:latin typeface="+mj-lt"/>
              </a:rPr>
              <a:t> 		</a:t>
            </a:r>
          </a:p>
          <a:p>
            <a:pPr>
              <a:defRPr/>
            </a:pPr>
            <a:r>
              <a:rPr lang="en-US" sz="3200" dirty="0">
                <a:solidFill>
                  <a:srgbClr val="FFFF66"/>
                </a:solidFill>
                <a:effectLst>
                  <a:outerShdw blurRad="38100" dist="38100" dir="2700000" algn="tl">
                    <a:srgbClr val="000000">
                      <a:alpha val="43137"/>
                    </a:srgbClr>
                  </a:outerShdw>
                </a:effectLst>
                <a:latin typeface="+mj-lt"/>
              </a:rPr>
              <a:t>	</a:t>
            </a:r>
            <a:r>
              <a:rPr lang="en-US" dirty="0">
                <a:solidFill>
                  <a:srgbClr val="FFFF66"/>
                </a:solidFill>
                <a:effectLst>
                  <a:outerShdw blurRad="38100" dist="38100" dir="2700000" algn="tl">
                    <a:srgbClr val="000000">
                      <a:alpha val="43137"/>
                    </a:srgbClr>
                  </a:outerShdw>
                </a:effectLst>
                <a:latin typeface="+mj-lt"/>
              </a:rPr>
              <a:t> 			      [Luke 1:35]</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7" descr="10383-joseph-s-dream-gaetano-gandol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6"/>
            <a:ext cx="5428198" cy="6859325"/>
          </a:xfrm>
          <a:prstGeom prst="rect">
            <a:avLst/>
          </a:prstGeom>
          <a:noFill/>
          <a:ln w="19050">
            <a:solidFill>
              <a:srgbClr val="FFFF66"/>
            </a:solidFill>
            <a:miter lim="800000"/>
            <a:headEnd/>
            <a:tailEnd/>
          </a:ln>
          <a:effectLst>
            <a:softEdge rad="635000"/>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5257800" y="228600"/>
            <a:ext cx="3810000" cy="6340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5400" i="1" dirty="0">
                <a:solidFill>
                  <a:srgbClr val="FFFF66"/>
                </a:solidFill>
                <a:latin typeface="+mj-lt"/>
              </a:rPr>
              <a:t>N</a:t>
            </a:r>
            <a:r>
              <a:rPr lang="en-US" sz="3200" i="1" dirty="0">
                <a:solidFill>
                  <a:srgbClr val="FFFF66"/>
                </a:solidFill>
                <a:latin typeface="+mj-lt"/>
              </a:rPr>
              <a:t>ow, as it is written, the birth of Jesus Christ was on this wise. After his mother, Mary, was </a:t>
            </a:r>
            <a:r>
              <a:rPr lang="en-US" sz="3200" i="1" u="sng" dirty="0">
                <a:solidFill>
                  <a:srgbClr val="FFFF66"/>
                </a:solidFill>
                <a:latin typeface="+mj-lt"/>
              </a:rPr>
              <a:t>espoused to Joseph</a:t>
            </a:r>
            <a:r>
              <a:rPr lang="en-US" sz="3200" i="1" dirty="0">
                <a:solidFill>
                  <a:srgbClr val="FFFF66"/>
                </a:solidFill>
                <a:latin typeface="+mj-lt"/>
              </a:rPr>
              <a:t>, before they came together she was found with child of the Holy Ghost.</a:t>
            </a:r>
            <a:r>
              <a:rPr lang="en-US" sz="3200" dirty="0">
                <a:solidFill>
                  <a:srgbClr val="FFFF66"/>
                </a:solidFill>
              </a:rPr>
              <a:t> 	   			     </a:t>
            </a:r>
            <a:r>
              <a:rPr lang="en-US" dirty="0">
                <a:solidFill>
                  <a:srgbClr val="FFFF66"/>
                </a:solidFill>
              </a:rPr>
              <a:t>[Matthew 2:1]</a:t>
            </a:r>
            <a:r>
              <a:rPr lang="en-US" sz="1800" dirty="0">
                <a:solidFill>
                  <a:srgbClr val="FFFF66"/>
                </a:solidFill>
              </a:rPr>
              <a:t> </a:t>
            </a:r>
            <a:endParaRPr lang="en-US" sz="3200" dirty="0">
              <a:solidFill>
                <a:srgbClr val="FFFF66"/>
              </a:solidFill>
              <a:latin typeface="+mj-lt"/>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486400" y="487363"/>
            <a:ext cx="3505200" cy="5108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5400" i="1" dirty="0">
                <a:solidFill>
                  <a:srgbClr val="FFFF66"/>
                </a:solidFill>
                <a:latin typeface="+mj-lt"/>
              </a:rPr>
              <a:t>T</a:t>
            </a:r>
            <a:r>
              <a:rPr lang="en-US" sz="3200" i="1" dirty="0">
                <a:solidFill>
                  <a:srgbClr val="FFFF66"/>
                </a:solidFill>
                <a:latin typeface="+mj-lt"/>
              </a:rPr>
              <a:t>hen Joseph, </a:t>
            </a:r>
            <a:r>
              <a:rPr lang="en-US" sz="3200" i="1" u="sng" dirty="0">
                <a:solidFill>
                  <a:srgbClr val="FFFF66"/>
                </a:solidFill>
                <a:latin typeface="+mj-lt"/>
              </a:rPr>
              <a:t>her husband</a:t>
            </a:r>
            <a:r>
              <a:rPr lang="en-US" sz="3200" i="1" dirty="0">
                <a:solidFill>
                  <a:srgbClr val="FFFF66"/>
                </a:solidFill>
                <a:latin typeface="+mj-lt"/>
              </a:rPr>
              <a:t>, being a just man, and not willing to make her a public example, was minded to put her away privily. </a:t>
            </a:r>
          </a:p>
          <a:p>
            <a:pPr eaLnBrk="1" hangingPunct="1">
              <a:defRPr/>
            </a:pPr>
            <a:endParaRPr lang="en-US" dirty="0">
              <a:solidFill>
                <a:srgbClr val="FFFF66"/>
              </a:solidFill>
              <a:latin typeface="+mj-lt"/>
            </a:endParaRPr>
          </a:p>
          <a:p>
            <a:pPr eaLnBrk="1" hangingPunct="1">
              <a:defRPr/>
            </a:pPr>
            <a:r>
              <a:rPr lang="en-US" dirty="0">
                <a:solidFill>
                  <a:srgbClr val="FFFF66"/>
                </a:solidFill>
                <a:latin typeface="+mj-lt"/>
              </a:rPr>
              <a:t>	     [Matthew 2:2]</a:t>
            </a:r>
            <a:endParaRPr lang="en-US" sz="1800" dirty="0">
              <a:solidFill>
                <a:srgbClr val="FFFF66"/>
              </a:solidFill>
              <a:latin typeface="+mj-lt"/>
            </a:endParaRPr>
          </a:p>
        </p:txBody>
      </p:sp>
      <p:pic>
        <p:nvPicPr>
          <p:cNvPr id="5" name="Picture 7" descr="10383-joseph-s-dream-gaetano-gandol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6"/>
            <a:ext cx="5428198" cy="6859325"/>
          </a:xfrm>
          <a:prstGeom prst="rect">
            <a:avLst/>
          </a:prstGeom>
          <a:noFill/>
          <a:ln w="19050">
            <a:solidFill>
              <a:srgbClr val="FFFF66"/>
            </a:solidFill>
            <a:miter lim="800000"/>
            <a:headEnd/>
            <a:tailEnd/>
          </a:ln>
          <a:effectLst>
            <a:softEdge rad="6350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7" descr="10383-joseph-s-dream-gaetano-gandol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6"/>
            <a:ext cx="5428198" cy="6859325"/>
          </a:xfrm>
          <a:prstGeom prst="rect">
            <a:avLst/>
          </a:prstGeom>
          <a:noFill/>
          <a:ln w="19050">
            <a:solidFill>
              <a:srgbClr val="FFFF66"/>
            </a:solidFill>
            <a:miter lim="800000"/>
            <a:headEnd/>
            <a:tailEnd/>
          </a:ln>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105400" y="304800"/>
            <a:ext cx="3886200" cy="6370638"/>
          </a:xfrm>
          <a:prstGeom prst="rect">
            <a:avLst/>
          </a:prstGeom>
        </p:spPr>
        <p:txBody>
          <a:bodyPr>
            <a:spAutoFit/>
          </a:bodyPr>
          <a:lstStyle/>
          <a:p>
            <a:pPr>
              <a:defRPr/>
            </a:pPr>
            <a:r>
              <a:rPr lang="en-US" sz="4400" i="1" dirty="0">
                <a:solidFill>
                  <a:srgbClr val="FFFF66"/>
                </a:solidFill>
                <a:latin typeface="+mj-lt"/>
              </a:rPr>
              <a:t>B</a:t>
            </a:r>
            <a:r>
              <a:rPr lang="en-US" sz="2800" i="1" dirty="0">
                <a:solidFill>
                  <a:srgbClr val="FFFF66"/>
                </a:solidFill>
                <a:latin typeface="+mj-lt"/>
              </a:rPr>
              <a:t>ut while he thought on these things, behold, the angel of the Lord appeared unto him in a vision, saying, Joseph, thou son of David, fear not to take unto thee Mary thy wife; for that which is conceived in her, is of the Holy Ghost.</a:t>
            </a:r>
          </a:p>
          <a:p>
            <a:pPr>
              <a:defRPr/>
            </a:pPr>
            <a:r>
              <a:rPr lang="en-US" sz="2800" dirty="0">
                <a:solidFill>
                  <a:srgbClr val="FFFF66"/>
                </a:solidFill>
                <a:latin typeface="+mj-lt"/>
              </a:rPr>
              <a:t>                              	   	 	      </a:t>
            </a:r>
            <a:r>
              <a:rPr lang="en-US" dirty="0">
                <a:solidFill>
                  <a:srgbClr val="FFFF66"/>
                </a:solidFill>
                <a:latin typeface="+mj-lt"/>
              </a:rPr>
              <a:t>[Matthew 2:3]</a:t>
            </a:r>
            <a:r>
              <a:rPr lang="en-US" sz="1800" dirty="0">
                <a:solidFill>
                  <a:srgbClr val="FFFF66"/>
                </a:solidFill>
                <a:latin typeface="+mj-lt"/>
              </a:rPr>
              <a:t> </a:t>
            </a:r>
            <a:endParaRPr lang="en-US" sz="2000" dirty="0">
              <a:solidFill>
                <a:srgbClr val="FFFF66"/>
              </a:solidFill>
              <a:latin typeface="+mj-lt"/>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9" name="Text Box 5"/>
          <p:cNvSpPr txBox="1">
            <a:spLocks noChangeArrowheads="1"/>
          </p:cNvSpPr>
          <p:nvPr/>
        </p:nvSpPr>
        <p:spPr bwMode="auto">
          <a:xfrm>
            <a:off x="4876800" y="228600"/>
            <a:ext cx="4267200" cy="5908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N</a:t>
            </a:r>
            <a:r>
              <a:rPr lang="en-US" altLang="en-US" sz="1800" i="1">
                <a:solidFill>
                  <a:srgbClr val="FFFF66"/>
                </a:solidFill>
                <a:latin typeface="Arial" charset="0"/>
              </a:rPr>
              <a:t>ow this took place, that all things might be fulfilled, which were spoken of the Lord, by the prophets, saying,</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B</a:t>
            </a:r>
            <a:r>
              <a:rPr lang="en-US" altLang="en-US" sz="1800" i="1">
                <a:solidFill>
                  <a:srgbClr val="FFFF66"/>
                </a:solidFill>
                <a:latin typeface="Arial" charset="0"/>
              </a:rPr>
              <a:t>ehold, a virgin shall be with child, and shall bring forth a son, and they shall call his name Emmanuel, (which, being interpreted, is, God with us.)</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1800" i="1">
                <a:solidFill>
                  <a:srgbClr val="FFFF66"/>
                </a:solidFill>
                <a:latin typeface="Arial" charset="0"/>
              </a:rPr>
              <a:t>Then Joseph, awaking out of his vision, did as the angel of the Lord had bidden him, and took unto him his wife;</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knew her not until she had brought forth her first-born son; and they called his name Jesus.</a:t>
            </a:r>
            <a:r>
              <a:rPr lang="en-US" altLang="en-US" sz="1800">
                <a:solidFill>
                  <a:srgbClr val="FFFF66"/>
                </a:solidFill>
                <a:latin typeface="Arial" charset="0"/>
              </a:rPr>
              <a:t> 		  </a:t>
            </a:r>
          </a:p>
          <a:p>
            <a:pPr eaLnBrk="1" hangingPunct="1">
              <a:spcBef>
                <a:spcPct val="0"/>
              </a:spcBef>
              <a:buFontTx/>
              <a:buNone/>
            </a:pPr>
            <a:r>
              <a:rPr lang="en-US" altLang="en-US" sz="1800">
                <a:solidFill>
                  <a:srgbClr val="FFFF66"/>
                </a:solidFill>
                <a:latin typeface="Arial" charset="0"/>
              </a:rPr>
              <a:t>		      [Matthew 2:4-8] </a:t>
            </a:r>
          </a:p>
        </p:txBody>
      </p:sp>
      <p:pic>
        <p:nvPicPr>
          <p:cNvPr id="28675" name="Picture 7" descr="Virgin_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1719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8"/>
          <p:cNvSpPr txBox="1">
            <a:spLocks noChangeArrowheads="1"/>
          </p:cNvSpPr>
          <p:nvPr/>
        </p:nvSpPr>
        <p:spPr bwMode="auto">
          <a:xfrm>
            <a:off x="304800" y="228600"/>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she shall bring forth a son, and thou shalt call his name Jesus; for he shall save his people from their sins.</a:t>
            </a:r>
            <a:endParaRPr lang="en-US" altLang="en-US" sz="1800">
              <a:solidFill>
                <a:srgbClr val="FFFF66"/>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806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806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806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06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477000" y="685800"/>
            <a:ext cx="25146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000">
                <a:solidFill>
                  <a:srgbClr val="FFFF66"/>
                </a:solidFill>
                <a:latin typeface="Arial" charset="0"/>
              </a:rPr>
              <a:t>Espoused:</a:t>
            </a:r>
          </a:p>
          <a:p>
            <a:pPr eaLnBrk="1" hangingPunct="1">
              <a:spcBef>
                <a:spcPct val="50000"/>
              </a:spcBef>
              <a:buFontTx/>
              <a:buNone/>
            </a:pPr>
            <a:r>
              <a:rPr lang="en-US" altLang="en-US" sz="2000">
                <a:solidFill>
                  <a:srgbClr val="FFFF66"/>
                </a:solidFill>
                <a:latin typeface="Arial" charset="0"/>
              </a:rPr>
              <a:t>The King James Greek Lexicon</a:t>
            </a:r>
          </a:p>
          <a:p>
            <a:pPr eaLnBrk="1" hangingPunct="1">
              <a:spcBef>
                <a:spcPct val="50000"/>
              </a:spcBef>
              <a:buFontTx/>
              <a:buNone/>
            </a:pPr>
            <a:r>
              <a:rPr lang="en-US" altLang="en-US" sz="2000">
                <a:solidFill>
                  <a:srgbClr val="FFFF66"/>
                </a:solidFill>
                <a:latin typeface="Arial" charset="0"/>
              </a:rPr>
              <a:t>Strong’s Number 718 is </a:t>
            </a:r>
            <a:r>
              <a:rPr lang="en-US" altLang="en-US" sz="2000" i="1">
                <a:solidFill>
                  <a:srgbClr val="FFFF66"/>
                </a:solidFill>
                <a:latin typeface="Arial" charset="0"/>
              </a:rPr>
              <a:t>Harmozo</a:t>
            </a:r>
          </a:p>
          <a:p>
            <a:pPr eaLnBrk="1" hangingPunct="1">
              <a:spcBef>
                <a:spcPct val="50000"/>
              </a:spcBef>
              <a:buFontTx/>
              <a:buNone/>
            </a:pPr>
            <a:endParaRPr lang="en-US" altLang="en-US" sz="2000" i="1">
              <a:solidFill>
                <a:srgbClr val="FFFF66"/>
              </a:solidFill>
              <a:latin typeface="Arial" charset="0"/>
            </a:endParaRPr>
          </a:p>
          <a:p>
            <a:pPr eaLnBrk="1" hangingPunct="1">
              <a:spcBef>
                <a:spcPct val="50000"/>
              </a:spcBef>
              <a:buFontTx/>
              <a:buNone/>
            </a:pPr>
            <a:r>
              <a:rPr lang="en-US" altLang="en-US" sz="2000">
                <a:solidFill>
                  <a:srgbClr val="FFFF66"/>
                </a:solidFill>
                <a:latin typeface="Arial" charset="0"/>
              </a:rPr>
              <a:t>Espoused or </a:t>
            </a:r>
            <a:r>
              <a:rPr lang="en-US" altLang="en-US" sz="2000" i="1">
                <a:solidFill>
                  <a:srgbClr val="FFFF66"/>
                </a:solidFill>
                <a:latin typeface="Arial" charset="0"/>
              </a:rPr>
              <a:t>Harmozo:</a:t>
            </a:r>
            <a:r>
              <a:rPr lang="en-US" altLang="en-US" sz="2000">
                <a:solidFill>
                  <a:srgbClr val="FFFF66"/>
                </a:solidFill>
                <a:latin typeface="Arial" charset="0"/>
              </a:rPr>
              <a:t> to betroth a daughter to someone, i.e. to marry the daughter of someone or to give one in marriage.</a:t>
            </a:r>
            <a:r>
              <a:rPr lang="en-US" altLang="en-US" sz="2000">
                <a:latin typeface="Arial" charset="0"/>
              </a:rPr>
              <a:t> </a:t>
            </a:r>
          </a:p>
        </p:txBody>
      </p:sp>
      <p:sp>
        <p:nvSpPr>
          <p:cNvPr id="29699" name="Text Box 3"/>
          <p:cNvSpPr txBox="1">
            <a:spLocks noChangeArrowheads="1"/>
          </p:cNvSpPr>
          <p:nvPr/>
        </p:nvSpPr>
        <p:spPr bwMode="auto">
          <a:xfrm>
            <a:off x="457200" y="4495800"/>
            <a:ext cx="60198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4000" b="1">
                <a:solidFill>
                  <a:srgbClr val="FFFF00"/>
                </a:solidFill>
                <a:latin typeface="Arial" charset="0"/>
              </a:rPr>
              <a:t>T</a:t>
            </a:r>
            <a:r>
              <a:rPr lang="en-US" altLang="en-US" sz="1800" b="1">
                <a:solidFill>
                  <a:srgbClr val="FFFF00"/>
                </a:solidFill>
                <a:latin typeface="Arial" charset="0"/>
              </a:rPr>
              <a:t>o break the marriage covenant (betrothal was equivalent to marriage in the ancient world) a bill of divorcement was required.  If impurity (any unfaithfulness) was found in the bride, then the bride could be put to death.</a:t>
            </a:r>
          </a:p>
          <a:p>
            <a:pPr eaLnBrk="1" hangingPunct="1">
              <a:spcBef>
                <a:spcPct val="50000"/>
              </a:spcBef>
              <a:buFontTx/>
              <a:buNone/>
            </a:pPr>
            <a:r>
              <a:rPr lang="en-US" altLang="en-US" sz="1800" b="1">
                <a:solidFill>
                  <a:srgbClr val="FFFF00"/>
                </a:solidFill>
                <a:latin typeface="Arial" charset="0"/>
              </a:rPr>
              <a:t>                 http://www.urantia.org/papers/paper83.html</a:t>
            </a:r>
          </a:p>
        </p:txBody>
      </p:sp>
      <p:pic>
        <p:nvPicPr>
          <p:cNvPr id="29700" name="Picture 5" descr="mary_marri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56102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52400" y="152400"/>
            <a:ext cx="8839200" cy="65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a:solidFill>
                  <a:srgbClr val="FFFF66"/>
                </a:solidFill>
                <a:latin typeface="Arial" charset="0"/>
              </a:rPr>
              <a:t>T</a:t>
            </a:r>
            <a:r>
              <a:rPr lang="en-US" altLang="en-US" sz="1800">
                <a:solidFill>
                  <a:srgbClr val="FFFF66"/>
                </a:solidFill>
                <a:latin typeface="Arial" charset="0"/>
              </a:rPr>
              <a:t>he</a:t>
            </a:r>
            <a:r>
              <a:rPr lang="en-US" altLang="en-US" sz="1800" b="1">
                <a:solidFill>
                  <a:srgbClr val="FFFF66"/>
                </a:solidFill>
                <a:latin typeface="Arial" charset="0"/>
              </a:rPr>
              <a:t> Betrothal</a:t>
            </a:r>
            <a:r>
              <a:rPr lang="en-US" altLang="en-US" sz="1800">
                <a:solidFill>
                  <a:srgbClr val="FFFF66"/>
                </a:solidFill>
                <a:latin typeface="Arial" charset="0"/>
              </a:rPr>
              <a:t> was a serious engagement in the ancient world…</a:t>
            </a:r>
            <a:r>
              <a:rPr lang="en-US" altLang="en-US" sz="1800" i="1">
                <a:solidFill>
                  <a:srgbClr val="FFFF66"/>
                </a:solidFill>
                <a:latin typeface="Arial" charset="0"/>
              </a:rPr>
              <a:t>And what man is there that hath betrothed a wife, and hath not taken her? let him go and return unto his house, lest he die in the battle, and another man take her.</a:t>
            </a:r>
            <a:r>
              <a:rPr lang="en-US" altLang="en-US" sz="1800">
                <a:solidFill>
                  <a:srgbClr val="FFFF66"/>
                </a:solidFill>
                <a:latin typeface="Arial" charset="0"/>
              </a:rPr>
              <a:t> 			        					             [Deuteronomy 20:7] </a:t>
            </a:r>
          </a:p>
          <a:p>
            <a:pPr eaLnBrk="1" hangingPunct="1">
              <a:spcBef>
                <a:spcPct val="50000"/>
              </a:spcBef>
              <a:buFontTx/>
              <a:buNone/>
            </a:pPr>
            <a:r>
              <a:rPr lang="en-US" altLang="en-US" sz="3600" i="1">
                <a:solidFill>
                  <a:srgbClr val="FFFF66"/>
                </a:solidFill>
                <a:latin typeface="Arial" charset="0"/>
              </a:rPr>
              <a:t>I</a:t>
            </a:r>
            <a:r>
              <a:rPr lang="en-US" altLang="en-US" sz="1800" i="1">
                <a:solidFill>
                  <a:srgbClr val="FFFF66"/>
                </a:solidFill>
                <a:latin typeface="Arial" charset="0"/>
              </a:rPr>
              <a:t>f a damsel that is a virgin be betrothed unto a </a:t>
            </a:r>
          </a:p>
          <a:p>
            <a:pPr eaLnBrk="1" hangingPunct="1">
              <a:spcBef>
                <a:spcPct val="0"/>
              </a:spcBef>
              <a:buFontTx/>
              <a:buNone/>
            </a:pPr>
            <a:r>
              <a:rPr lang="en-US" altLang="en-US" sz="1800" i="1">
                <a:solidFill>
                  <a:srgbClr val="FFFF66"/>
                </a:solidFill>
                <a:latin typeface="Arial" charset="0"/>
              </a:rPr>
              <a:t>husband, and a man find her in the city and lie </a:t>
            </a:r>
          </a:p>
          <a:p>
            <a:pPr eaLnBrk="1" hangingPunct="1">
              <a:spcBef>
                <a:spcPct val="0"/>
              </a:spcBef>
              <a:buFontTx/>
              <a:buNone/>
            </a:pPr>
            <a:r>
              <a:rPr lang="en-US" altLang="en-US" sz="1800" i="1">
                <a:solidFill>
                  <a:srgbClr val="FFFF66"/>
                </a:solidFill>
                <a:latin typeface="Arial" charset="0"/>
              </a:rPr>
              <a:t>with her; Then ye shall bring them both out unto </a:t>
            </a:r>
          </a:p>
          <a:p>
            <a:pPr eaLnBrk="1" hangingPunct="1">
              <a:spcBef>
                <a:spcPct val="0"/>
              </a:spcBef>
              <a:buFontTx/>
              <a:buNone/>
            </a:pPr>
            <a:r>
              <a:rPr lang="en-US" altLang="en-US" sz="1800" i="1">
                <a:solidFill>
                  <a:srgbClr val="FFFF66"/>
                </a:solidFill>
                <a:latin typeface="Arial" charset="0"/>
              </a:rPr>
              <a:t>the gate of that city, and ye shall stone them </a:t>
            </a:r>
          </a:p>
          <a:p>
            <a:pPr eaLnBrk="1" hangingPunct="1">
              <a:spcBef>
                <a:spcPct val="0"/>
              </a:spcBef>
              <a:buFontTx/>
              <a:buNone/>
            </a:pPr>
            <a:r>
              <a:rPr lang="en-US" altLang="en-US" sz="1800" i="1">
                <a:solidFill>
                  <a:srgbClr val="FFFF66"/>
                </a:solidFill>
                <a:latin typeface="Arial" charset="0"/>
              </a:rPr>
              <a:t>with stones that they die; the damsel, because </a:t>
            </a:r>
          </a:p>
          <a:p>
            <a:pPr eaLnBrk="1" hangingPunct="1">
              <a:spcBef>
                <a:spcPct val="0"/>
              </a:spcBef>
              <a:buFontTx/>
              <a:buNone/>
            </a:pPr>
            <a:r>
              <a:rPr lang="en-US" altLang="en-US" sz="1800" i="1">
                <a:solidFill>
                  <a:srgbClr val="FFFF66"/>
                </a:solidFill>
                <a:latin typeface="Arial" charset="0"/>
              </a:rPr>
              <a:t>she cried not, being in the city; and the man, </a:t>
            </a:r>
          </a:p>
          <a:p>
            <a:pPr eaLnBrk="1" hangingPunct="1">
              <a:spcBef>
                <a:spcPct val="0"/>
              </a:spcBef>
              <a:buFontTx/>
              <a:buNone/>
            </a:pPr>
            <a:r>
              <a:rPr lang="en-US" altLang="en-US" sz="1800" i="1">
                <a:solidFill>
                  <a:srgbClr val="FFFF66"/>
                </a:solidFill>
                <a:latin typeface="Arial" charset="0"/>
              </a:rPr>
              <a:t>because he hath humbled his neighbor's wife; </a:t>
            </a:r>
          </a:p>
          <a:p>
            <a:pPr eaLnBrk="1" hangingPunct="1">
              <a:spcBef>
                <a:spcPct val="0"/>
              </a:spcBef>
              <a:buFontTx/>
              <a:buNone/>
            </a:pPr>
            <a:r>
              <a:rPr lang="en-US" altLang="en-US" sz="1800" i="1">
                <a:solidFill>
                  <a:srgbClr val="FFFF66"/>
                </a:solidFill>
                <a:latin typeface="Arial" charset="0"/>
              </a:rPr>
              <a:t>so thou shalt put away evil from among you.</a:t>
            </a:r>
            <a:r>
              <a:rPr lang="en-US" altLang="en-US" sz="1800">
                <a:solidFill>
                  <a:srgbClr val="FFFF66"/>
                </a:solidFill>
                <a:latin typeface="Arial" charset="0"/>
              </a:rPr>
              <a:t> 			  </a:t>
            </a:r>
          </a:p>
          <a:p>
            <a:pPr eaLnBrk="1" hangingPunct="1">
              <a:spcBef>
                <a:spcPct val="0"/>
              </a:spcBef>
              <a:buFontTx/>
              <a:buNone/>
            </a:pPr>
            <a:r>
              <a:rPr lang="en-US" altLang="en-US" sz="1800">
                <a:solidFill>
                  <a:srgbClr val="FFFF66"/>
                </a:solidFill>
                <a:latin typeface="Arial" charset="0"/>
              </a:rPr>
              <a:t>                                            </a:t>
            </a:r>
            <a:r>
              <a:rPr lang="en-US" altLang="en-US" sz="1400">
                <a:solidFill>
                  <a:srgbClr val="FFFF66"/>
                </a:solidFill>
                <a:latin typeface="Arial" charset="0"/>
              </a:rPr>
              <a:t>[Deuteronomy 22:23-24] </a:t>
            </a:r>
          </a:p>
          <a:p>
            <a:pPr eaLnBrk="1" hangingPunct="1">
              <a:spcBef>
                <a:spcPct val="0"/>
              </a:spcBef>
              <a:buFontTx/>
              <a:buNone/>
            </a:pPr>
            <a:endParaRPr lang="en-US" altLang="en-US" sz="1400">
              <a:solidFill>
                <a:srgbClr val="FFFF66"/>
              </a:solidFill>
              <a:latin typeface="Arial" charset="0"/>
            </a:endParaRPr>
          </a:p>
          <a:p>
            <a:pPr eaLnBrk="1" hangingPunct="1">
              <a:spcBef>
                <a:spcPct val="0"/>
              </a:spcBef>
              <a:buFontTx/>
              <a:buNone/>
            </a:pPr>
            <a:endParaRPr lang="en-US" altLang="en-US" sz="1400">
              <a:solidFill>
                <a:srgbClr val="FFFF66"/>
              </a:solidFill>
              <a:latin typeface="Arial" charset="0"/>
            </a:endParaRPr>
          </a:p>
          <a:p>
            <a:pPr eaLnBrk="1" hangingPunct="1">
              <a:spcBef>
                <a:spcPct val="0"/>
              </a:spcBef>
              <a:buFontTx/>
              <a:buNone/>
            </a:pPr>
            <a:r>
              <a:rPr lang="en-US" altLang="en-US" sz="3600">
                <a:solidFill>
                  <a:srgbClr val="FFFF66"/>
                </a:solidFill>
                <a:latin typeface="Arial" charset="0"/>
              </a:rPr>
              <a:t>T</a:t>
            </a:r>
            <a:r>
              <a:rPr lang="en-US" altLang="en-US" sz="1800">
                <a:solidFill>
                  <a:srgbClr val="FFFF66"/>
                </a:solidFill>
                <a:latin typeface="Arial" charset="0"/>
              </a:rPr>
              <a:t>he betrothal could be broken only by a legal transaction (bill of divorcement), and the ground for such termination was fornication. Betrothal lasted for about twelve months, during which the home was to be prepared by the bridegroom.</a:t>
            </a:r>
          </a:p>
          <a:p>
            <a:pPr eaLnBrk="1" hangingPunct="1">
              <a:spcBef>
                <a:spcPct val="0"/>
              </a:spcBef>
              <a:buFontTx/>
              <a:buNone/>
            </a:pPr>
            <a:r>
              <a:rPr lang="en-US" altLang="en-US" sz="1800">
                <a:solidFill>
                  <a:srgbClr val="FFFF66"/>
                </a:solidFill>
                <a:latin typeface="Arial" charset="0"/>
              </a:rPr>
              <a:t>					                       										Ref: preceptaustin.org</a:t>
            </a:r>
          </a:p>
        </p:txBody>
      </p:sp>
      <p:pic>
        <p:nvPicPr>
          <p:cNvPr id="30723" name="Picture 7" descr="Stoning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752600"/>
            <a:ext cx="2819400" cy="33528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2">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2" y="0"/>
            <a:ext cx="9016488" cy="5635305"/>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5187950"/>
            <a:ext cx="8305800" cy="1476375"/>
          </a:xfrm>
          <a:prstGeom prst="rect">
            <a:avLst/>
          </a:prstGeom>
          <a:noFill/>
        </p:spPr>
        <p:txBody>
          <a:bodyPr>
            <a:spAutoFit/>
          </a:bodyPr>
          <a:lstStyle/>
          <a:p>
            <a:pPr>
              <a:defRPr/>
            </a:pPr>
            <a:r>
              <a:rPr lang="en-US" sz="5400" dirty="0">
                <a:solidFill>
                  <a:schemeClr val="bg1"/>
                </a:solidFill>
                <a:latin typeface="+mj-lt"/>
              </a:rPr>
              <a:t>N</a:t>
            </a:r>
            <a:r>
              <a:rPr lang="en-US" sz="3600" dirty="0">
                <a:solidFill>
                  <a:schemeClr val="bg1"/>
                </a:solidFill>
                <a:latin typeface="+mj-lt"/>
              </a:rPr>
              <a:t>ow, as it is written, the birth of Jesus Christ was on this wise. 	      </a:t>
            </a:r>
            <a:r>
              <a:rPr lang="en-US" dirty="0">
                <a:solidFill>
                  <a:schemeClr val="bg1"/>
                </a:solidFill>
                <a:latin typeface="+mj-lt"/>
              </a:rPr>
              <a:t>[Matthew 2:1] </a:t>
            </a:r>
            <a:endParaRPr lang="en-US" sz="2800" dirty="0">
              <a:solidFill>
                <a:schemeClr val="bg1"/>
              </a:solidFill>
              <a:latin typeface="+mj-lt"/>
            </a:endParaRPr>
          </a:p>
        </p:txBody>
      </p:sp>
      <p:sp>
        <p:nvSpPr>
          <p:cNvPr id="2" name="TextBox 1"/>
          <p:cNvSpPr txBox="1">
            <a:spLocks noChangeArrowheads="1"/>
          </p:cNvSpPr>
          <p:nvPr/>
        </p:nvSpPr>
        <p:spPr bwMode="auto">
          <a:xfrm>
            <a:off x="620713" y="1600200"/>
            <a:ext cx="7772400" cy="2308225"/>
          </a:xfrm>
          <a:prstGeom prst="rect">
            <a:avLst/>
          </a:prstGeom>
          <a:solidFill>
            <a:schemeClr val="tx1"/>
          </a:solidFill>
          <a:ln w="57150">
            <a:solidFill>
              <a:schemeClr val="accent2"/>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800">
                <a:solidFill>
                  <a:schemeClr val="bg1"/>
                </a:solidFill>
                <a:latin typeface="Arial" charset="0"/>
              </a:rPr>
              <a:t>W</a:t>
            </a:r>
            <a:r>
              <a:rPr lang="en-US" altLang="en-US">
                <a:solidFill>
                  <a:schemeClr val="bg1"/>
                </a:solidFill>
                <a:latin typeface="Arial" charset="0"/>
              </a:rPr>
              <a:t>ise:	Properly, having knowledge; hence, having the power of discerning and judging correctly, or of discriminating between what is true and what is false.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4724400" y="174625"/>
            <a:ext cx="4267200" cy="66833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behold, thy cousin Elizabeth, she hath also conceived a son, in her old age; and this is the sixth month </a:t>
            </a:r>
          </a:p>
          <a:p>
            <a:pPr eaLnBrk="1" hangingPunct="1">
              <a:spcBef>
                <a:spcPct val="0"/>
              </a:spcBef>
              <a:buFontTx/>
              <a:buNone/>
            </a:pPr>
            <a:r>
              <a:rPr lang="en-US" altLang="en-US" sz="1800" i="1">
                <a:solidFill>
                  <a:srgbClr val="FFFF66"/>
                </a:solidFill>
                <a:latin typeface="Arial" charset="0"/>
              </a:rPr>
              <a:t>with her who is called barren.</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1800" i="1">
                <a:solidFill>
                  <a:srgbClr val="FFFF66"/>
                </a:solidFill>
                <a:latin typeface="Arial" charset="0"/>
              </a:rPr>
              <a:t>For with God nothing can be impossible.</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1800" i="1">
                <a:solidFill>
                  <a:srgbClr val="FFFF66"/>
                </a:solidFill>
                <a:latin typeface="Arial" charset="0"/>
              </a:rPr>
              <a:t>And Mary said, Behold the handmaid of the Lord; be it unto me according to thy word. And the angel departed from her.</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1800" i="1">
                <a:solidFill>
                  <a:srgbClr val="FFFF66"/>
                </a:solidFill>
                <a:latin typeface="Arial" charset="0"/>
              </a:rPr>
              <a:t>And in those days, Mary went into the hill country with haste, into a city of Juda,</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1800" i="1">
                <a:solidFill>
                  <a:srgbClr val="FFFF66"/>
                </a:solidFill>
                <a:latin typeface="Arial" charset="0"/>
              </a:rPr>
              <a:t>And entered into the house of Zacharias, and saluted Elizabeth.</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1800" i="1">
                <a:solidFill>
                  <a:srgbClr val="FFFF66"/>
                </a:solidFill>
                <a:latin typeface="Arial" charset="0"/>
              </a:rPr>
              <a:t>And it came to pass, that when Elizabeth heard the salutation of Mary, the babe leaped in her womb.</a:t>
            </a:r>
            <a:r>
              <a:rPr lang="en-US" altLang="en-US" sz="1800">
                <a:solidFill>
                  <a:srgbClr val="FFFF66"/>
                </a:solidFill>
                <a:latin typeface="Arial" charset="0"/>
              </a:rPr>
              <a:t> 			      </a:t>
            </a:r>
          </a:p>
          <a:p>
            <a:pPr eaLnBrk="1" hangingPunct="1">
              <a:spcBef>
                <a:spcPct val="0"/>
              </a:spcBef>
              <a:buFontTx/>
              <a:buNone/>
            </a:pPr>
            <a:r>
              <a:rPr lang="en-US" altLang="en-US" sz="1800">
                <a:solidFill>
                  <a:srgbClr val="FFFF66"/>
                </a:solidFill>
                <a:latin typeface="Arial" charset="0"/>
              </a:rPr>
              <a:t>		            [Luke 1:36-41] </a:t>
            </a:r>
          </a:p>
        </p:txBody>
      </p:sp>
      <p:pic>
        <p:nvPicPr>
          <p:cNvPr id="31747" name="Picture 7" descr="Marys_Visit_To_Elizab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4019550" cy="64770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4">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4">
                                            <p:txEl>
                                              <p:pRg st="9" end="9"/>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4">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8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Ju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00099"/>
          </a:solidFill>
          <a:ln w="9525">
            <a:solidFill>
              <a:srgbClr val="FFFF00"/>
            </a:solidFill>
            <a:miter lim="800000"/>
            <a:headEnd/>
            <a:tailEnd/>
          </a:ln>
        </p:spPr>
      </p:pic>
      <p:sp>
        <p:nvSpPr>
          <p:cNvPr id="32771" name="Line 5"/>
          <p:cNvSpPr>
            <a:spLocks noChangeShapeType="1"/>
          </p:cNvSpPr>
          <p:nvPr/>
        </p:nvSpPr>
        <p:spPr bwMode="auto">
          <a:xfrm>
            <a:off x="2133600" y="1066800"/>
            <a:ext cx="4876800" cy="4724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2" name="Line 6"/>
          <p:cNvSpPr>
            <a:spLocks noChangeShapeType="1"/>
          </p:cNvSpPr>
          <p:nvPr/>
        </p:nvSpPr>
        <p:spPr bwMode="auto">
          <a:xfrm flipH="1" flipV="1">
            <a:off x="1447800" y="5410200"/>
            <a:ext cx="54102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3" name="Text Box 7"/>
          <p:cNvSpPr txBox="1">
            <a:spLocks noChangeArrowheads="1"/>
          </p:cNvSpPr>
          <p:nvPr/>
        </p:nvSpPr>
        <p:spPr bwMode="auto">
          <a:xfrm>
            <a:off x="1295400" y="457200"/>
            <a:ext cx="16764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Jerusalem</a:t>
            </a:r>
          </a:p>
        </p:txBody>
      </p:sp>
      <p:sp>
        <p:nvSpPr>
          <p:cNvPr id="32774" name="Text Box 8"/>
          <p:cNvSpPr txBox="1">
            <a:spLocks noChangeArrowheads="1"/>
          </p:cNvSpPr>
          <p:nvPr/>
        </p:nvSpPr>
        <p:spPr bwMode="auto">
          <a:xfrm>
            <a:off x="6858000" y="5181600"/>
            <a:ext cx="9144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Juda</a:t>
            </a:r>
          </a:p>
        </p:txBody>
      </p:sp>
      <p:sp>
        <p:nvSpPr>
          <p:cNvPr id="32775" name="Text Box 9"/>
          <p:cNvSpPr txBox="1">
            <a:spLocks noChangeArrowheads="1"/>
          </p:cNvSpPr>
          <p:nvPr/>
        </p:nvSpPr>
        <p:spPr bwMode="auto">
          <a:xfrm>
            <a:off x="381000" y="4800600"/>
            <a:ext cx="16764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Bethlehem</a:t>
            </a:r>
          </a:p>
        </p:txBody>
      </p:sp>
      <p:sp>
        <p:nvSpPr>
          <p:cNvPr id="32776" name="Line 10"/>
          <p:cNvSpPr>
            <a:spLocks noChangeShapeType="1"/>
          </p:cNvSpPr>
          <p:nvPr/>
        </p:nvSpPr>
        <p:spPr bwMode="auto">
          <a:xfrm flipH="1">
            <a:off x="1066800" y="990600"/>
            <a:ext cx="685800" cy="3657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7" name="Text Box 11"/>
          <p:cNvSpPr txBox="1">
            <a:spLocks noChangeArrowheads="1"/>
          </p:cNvSpPr>
          <p:nvPr/>
        </p:nvSpPr>
        <p:spPr bwMode="auto">
          <a:xfrm>
            <a:off x="1447800" y="2743200"/>
            <a:ext cx="91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5.5 Miles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447800" y="5791200"/>
            <a:ext cx="6096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i="1">
                <a:solidFill>
                  <a:srgbClr val="FFFF66"/>
                </a:solidFill>
                <a:latin typeface="Arial" charset="0"/>
              </a:rPr>
              <a:t>A</a:t>
            </a:r>
            <a:r>
              <a:rPr lang="en-US" altLang="en-US" sz="1800" i="1">
                <a:solidFill>
                  <a:srgbClr val="FFFF66"/>
                </a:solidFill>
                <a:latin typeface="Arial" charset="0"/>
              </a:rPr>
              <a:t>nd Mary abode with Elizabeth about three months, and returned to her own house.</a:t>
            </a:r>
            <a:r>
              <a:rPr lang="en-US" altLang="en-US" sz="1800">
                <a:solidFill>
                  <a:srgbClr val="FFFF66"/>
                </a:solidFill>
                <a:latin typeface="Arial" charset="0"/>
              </a:rPr>
              <a:t>	   		   [Luke 1:55] </a:t>
            </a:r>
          </a:p>
        </p:txBody>
      </p:sp>
      <p:pic>
        <p:nvPicPr>
          <p:cNvPr id="33795" name="Picture 6" descr="MaryReturn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315200" cy="54864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Jerusalem - Nazar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descr="Ju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2932113"/>
            <a:ext cx="579120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Line 6"/>
          <p:cNvSpPr>
            <a:spLocks noChangeShapeType="1"/>
          </p:cNvSpPr>
          <p:nvPr/>
        </p:nvSpPr>
        <p:spPr bwMode="auto">
          <a:xfrm flipH="1" flipV="1">
            <a:off x="3352800" y="1752600"/>
            <a:ext cx="4419600" cy="426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1" name="Text Box 7"/>
          <p:cNvSpPr txBox="1">
            <a:spLocks noChangeArrowheads="1"/>
          </p:cNvSpPr>
          <p:nvPr/>
        </p:nvSpPr>
        <p:spPr bwMode="auto">
          <a:xfrm>
            <a:off x="2819400" y="1219200"/>
            <a:ext cx="14478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Nazareth</a:t>
            </a:r>
          </a:p>
        </p:txBody>
      </p:sp>
      <p:sp>
        <p:nvSpPr>
          <p:cNvPr id="34822" name="Text Box 8"/>
          <p:cNvSpPr txBox="1">
            <a:spLocks noChangeArrowheads="1"/>
          </p:cNvSpPr>
          <p:nvPr/>
        </p:nvSpPr>
        <p:spPr bwMode="auto">
          <a:xfrm>
            <a:off x="7848600" y="5562600"/>
            <a:ext cx="9144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a:solidFill>
                  <a:srgbClr val="FFFF00"/>
                </a:solidFill>
                <a:latin typeface="Arial" charset="0"/>
              </a:rPr>
              <a:t>Juda</a:t>
            </a:r>
          </a:p>
        </p:txBody>
      </p:sp>
      <p:sp>
        <p:nvSpPr>
          <p:cNvPr id="34823" name="Line 10"/>
          <p:cNvSpPr>
            <a:spLocks noChangeShapeType="1"/>
          </p:cNvSpPr>
          <p:nvPr/>
        </p:nvSpPr>
        <p:spPr bwMode="auto">
          <a:xfrm flipH="1">
            <a:off x="3124200" y="6096000"/>
            <a:ext cx="4495800" cy="152400"/>
          </a:xfrm>
          <a:prstGeom prst="line">
            <a:avLst/>
          </a:prstGeom>
          <a:noFill/>
          <a:ln w="2857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Line 11"/>
          <p:cNvSpPr>
            <a:spLocks noChangeShapeType="1"/>
          </p:cNvSpPr>
          <p:nvPr/>
        </p:nvSpPr>
        <p:spPr bwMode="auto">
          <a:xfrm flipV="1">
            <a:off x="3124200" y="1828800"/>
            <a:ext cx="228600" cy="4267200"/>
          </a:xfrm>
          <a:prstGeom prst="line">
            <a:avLst/>
          </a:prstGeom>
          <a:noFill/>
          <a:ln w="28575">
            <a:solidFill>
              <a:schemeClr val="tx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5" name="Text Box 9"/>
          <p:cNvSpPr txBox="1">
            <a:spLocks noChangeArrowheads="1"/>
          </p:cNvSpPr>
          <p:nvPr/>
        </p:nvSpPr>
        <p:spPr bwMode="auto">
          <a:xfrm>
            <a:off x="2590800" y="5715000"/>
            <a:ext cx="1676400" cy="476250"/>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Jerusalem</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6" descr="ArtBook__029_029__JosephAndMaryTravelToBethlehem_Sm__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61722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6400800" y="304800"/>
            <a:ext cx="2514600" cy="64087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all went to be taxed, every one in his own city.</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Joseph also went up from Galilee, out of the city of </a:t>
            </a:r>
            <a:r>
              <a:rPr lang="en-US" altLang="en-US" sz="1800" i="1">
                <a:solidFill>
                  <a:srgbClr val="FFC000"/>
                </a:solidFill>
                <a:latin typeface="Arial" charset="0"/>
              </a:rPr>
              <a:t>Nazareth</a:t>
            </a:r>
            <a:r>
              <a:rPr lang="en-US" altLang="en-US" sz="1800" i="1">
                <a:solidFill>
                  <a:srgbClr val="FFFF66"/>
                </a:solidFill>
                <a:latin typeface="Arial" charset="0"/>
              </a:rPr>
              <a:t>, into Judea, unto the city of David, which is called Bethlehem; (because he was of the house and lineage of David,)</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T</a:t>
            </a:r>
            <a:r>
              <a:rPr lang="en-US" altLang="en-US" sz="1800" i="1">
                <a:solidFill>
                  <a:srgbClr val="FFFF66"/>
                </a:solidFill>
                <a:latin typeface="Arial" charset="0"/>
              </a:rPr>
              <a:t>o be taxed, with Mary his </a:t>
            </a:r>
            <a:r>
              <a:rPr lang="en-US" altLang="en-US" sz="1800" b="1" i="1">
                <a:solidFill>
                  <a:srgbClr val="FFFF66"/>
                </a:solidFill>
                <a:latin typeface="Arial" charset="0"/>
              </a:rPr>
              <a:t>espoused wife</a:t>
            </a:r>
            <a:r>
              <a:rPr lang="en-US" altLang="en-US" sz="1800" i="1">
                <a:solidFill>
                  <a:srgbClr val="FFFF66"/>
                </a:solidFill>
                <a:latin typeface="Arial" charset="0"/>
              </a:rPr>
              <a:t>, she being great with child.</a:t>
            </a:r>
          </a:p>
          <a:p>
            <a:pPr eaLnBrk="1" hangingPunct="1">
              <a:spcBef>
                <a:spcPct val="0"/>
              </a:spcBef>
              <a:buFontTx/>
              <a:buNone/>
            </a:pPr>
            <a:r>
              <a:rPr lang="en-US" altLang="en-US" sz="1800">
                <a:solidFill>
                  <a:srgbClr val="FFFF66"/>
                </a:solidFill>
                <a:latin typeface="Arial" charset="0"/>
              </a:rPr>
              <a:t>		        	   [Luke 2:1-5] </a:t>
            </a:r>
          </a:p>
        </p:txBody>
      </p:sp>
      <p:sp>
        <p:nvSpPr>
          <p:cNvPr id="35844" name="Text Box 7"/>
          <p:cNvSpPr txBox="1">
            <a:spLocks noChangeArrowheads="1"/>
          </p:cNvSpPr>
          <p:nvPr/>
        </p:nvSpPr>
        <p:spPr bwMode="auto">
          <a:xfrm>
            <a:off x="304800" y="304800"/>
            <a:ext cx="5867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dirty="0">
                <a:solidFill>
                  <a:srgbClr val="FFFF66"/>
                </a:solidFill>
                <a:latin typeface="Arial" charset="0"/>
              </a:rPr>
              <a:t>A</a:t>
            </a:r>
            <a:r>
              <a:rPr lang="en-US" altLang="en-US" sz="1800" i="1" dirty="0">
                <a:solidFill>
                  <a:srgbClr val="FFFF66"/>
                </a:solidFill>
                <a:latin typeface="Arial" charset="0"/>
              </a:rPr>
              <a:t>nd it came to pass in those days, that there went out a decree from Caesar Augustus, that all his empire should be taxed.  This same taxing was when </a:t>
            </a:r>
            <a:r>
              <a:rPr lang="en-US" altLang="en-US" sz="1800" i="1" dirty="0" err="1">
                <a:solidFill>
                  <a:srgbClr val="FFFF66"/>
                </a:solidFill>
                <a:latin typeface="Arial" charset="0"/>
              </a:rPr>
              <a:t>Cyrenius</a:t>
            </a:r>
            <a:r>
              <a:rPr lang="en-US" altLang="en-US" sz="1800" i="1" dirty="0">
                <a:solidFill>
                  <a:srgbClr val="FFFF66"/>
                </a:solidFill>
                <a:latin typeface="Arial" charset="0"/>
              </a:rPr>
              <a:t> was governor of Syria. 	   </a:t>
            </a:r>
            <a:r>
              <a:rPr lang="en-US" altLang="en-US" sz="1800" i="1" dirty="0">
                <a:solidFill>
                  <a:srgbClr val="FFC000"/>
                </a:solidFill>
                <a:latin typeface="Arial" charset="0"/>
              </a:rPr>
              <a:t>(About every 14 years)</a:t>
            </a:r>
          </a:p>
        </p:txBody>
      </p:sp>
      <p:sp>
        <p:nvSpPr>
          <p:cNvPr id="2" name="TextBox 1"/>
          <p:cNvSpPr txBox="1"/>
          <p:nvPr/>
        </p:nvSpPr>
        <p:spPr>
          <a:xfrm>
            <a:off x="304800" y="2362200"/>
            <a:ext cx="5791200" cy="1570038"/>
          </a:xfrm>
          <a:prstGeom prst="rect">
            <a:avLst/>
          </a:prstGeom>
          <a:noFill/>
        </p:spPr>
        <p:txBody>
          <a:bodyPr>
            <a:spAutoFit/>
          </a:bodyPr>
          <a:lstStyle/>
          <a:p>
            <a:pPr>
              <a:defRPr/>
            </a:pPr>
            <a:r>
              <a:rPr lang="en-US" dirty="0">
                <a:solidFill>
                  <a:srgbClr val="FFC000"/>
                </a:solidFill>
                <a:effectLst>
                  <a:outerShdw blurRad="38100" dist="38100" dir="2700000" algn="tl">
                    <a:srgbClr val="000000">
                      <a:alpha val="43137"/>
                    </a:srgbClr>
                  </a:outerShdw>
                </a:effectLst>
              </a:rPr>
              <a:t>Do you believe that Joseph would put his nine month pregnant wife on a donkey for 69 miles, or for from about five to ten days and nights?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80">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3"/>
            <a:ext cx="92360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867400" y="990600"/>
            <a:ext cx="1447800" cy="388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extBox 1"/>
          <p:cNvSpPr txBox="1"/>
          <p:nvPr/>
        </p:nvSpPr>
        <p:spPr>
          <a:xfrm>
            <a:off x="3203575" y="134938"/>
            <a:ext cx="5864225" cy="646112"/>
          </a:xfrm>
          <a:prstGeom prst="rect">
            <a:avLst/>
          </a:prstGeom>
          <a:solidFill>
            <a:schemeClr val="bg1"/>
          </a:solidFill>
          <a:ln>
            <a:solidFill>
              <a:schemeClr val="tx1"/>
            </a:solidFill>
          </a:ln>
        </p:spPr>
        <p:txBody>
          <a:bodyPr>
            <a:spAutoFit/>
          </a:bodyPr>
          <a:lstStyle/>
          <a:p>
            <a:pPr>
              <a:defRPr/>
            </a:pPr>
            <a:r>
              <a:rPr lang="en-US" altLang="en-US" sz="3600" i="1" dirty="0">
                <a:latin typeface="+mn-lt"/>
              </a:rPr>
              <a:t>Empire of Caesar Augustus</a:t>
            </a:r>
            <a:endParaRPr lang="en-US" sz="3600" dirty="0">
              <a:latin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683" y="0"/>
            <a:ext cx="4286250" cy="32861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76200" y="-15875"/>
            <a:ext cx="52578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a:solidFill>
                  <a:schemeClr val="bg1"/>
                </a:solidFill>
              </a:rPr>
              <a:t>A</a:t>
            </a:r>
            <a:r>
              <a:rPr lang="en-US" altLang="en-US" sz="2400">
                <a:solidFill>
                  <a:schemeClr val="bg1"/>
                </a:solidFill>
              </a:rPr>
              <a:t> carpenter in the days of Joseph made products for the local farmers;</a:t>
            </a:r>
          </a:p>
          <a:p>
            <a:pPr eaLnBrk="1" hangingPunct="1">
              <a:spcBef>
                <a:spcPct val="0"/>
              </a:spcBef>
              <a:buFontTx/>
              <a:buNone/>
            </a:pPr>
            <a:r>
              <a:rPr lang="en-US" altLang="en-US" sz="2400">
                <a:solidFill>
                  <a:schemeClr val="bg1"/>
                </a:solidFill>
              </a:rPr>
              <a:t>yokes shaped from heavy wood as well as forks, rakes, and shovels</a:t>
            </a:r>
            <a:r>
              <a:rPr lang="en-US" altLang="en-US" sz="2400" b="1">
                <a:solidFill>
                  <a:schemeClr val="bg1"/>
                </a:solidFill>
              </a:rPr>
              <a:t>.</a:t>
            </a:r>
          </a:p>
          <a:p>
            <a:pPr eaLnBrk="1" hangingPunct="1">
              <a:spcBef>
                <a:spcPct val="0"/>
              </a:spcBef>
              <a:buFontTx/>
              <a:buNone/>
            </a:pPr>
            <a:endParaRPr lang="en-US" altLang="en-US" sz="1200" b="1">
              <a:solidFill>
                <a:schemeClr val="bg1"/>
              </a:solidFill>
            </a:endParaRPr>
          </a:p>
          <a:p>
            <a:pPr eaLnBrk="1" hangingPunct="1">
              <a:spcBef>
                <a:spcPct val="0"/>
              </a:spcBef>
              <a:buFontTx/>
              <a:buNone/>
            </a:pPr>
            <a:r>
              <a:rPr lang="en-US" altLang="en-US" sz="4000">
                <a:solidFill>
                  <a:schemeClr val="bg1"/>
                </a:solidFill>
              </a:rPr>
              <a:t>T</a:t>
            </a:r>
            <a:r>
              <a:rPr lang="en-US" altLang="en-US" sz="2400">
                <a:solidFill>
                  <a:schemeClr val="bg1"/>
                </a:solidFill>
              </a:rPr>
              <a:t>he plows  had to be sturdy, for their iron points would be gouging furrows through rocky soil. </a:t>
            </a:r>
          </a:p>
        </p:txBody>
      </p:sp>
      <p:sp>
        <p:nvSpPr>
          <p:cNvPr id="5" name="TextBox 4"/>
          <p:cNvSpPr txBox="1">
            <a:spLocks noChangeArrowheads="1"/>
          </p:cNvSpPr>
          <p:nvPr/>
        </p:nvSpPr>
        <p:spPr bwMode="auto">
          <a:xfrm>
            <a:off x="31750" y="3581400"/>
            <a:ext cx="90757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a:solidFill>
                  <a:schemeClr val="bg1"/>
                </a:solidFill>
              </a:rPr>
              <a:t>T</a:t>
            </a:r>
            <a:r>
              <a:rPr lang="en-US" altLang="en-US" sz="2400">
                <a:solidFill>
                  <a:schemeClr val="bg1"/>
                </a:solidFill>
              </a:rPr>
              <a:t>hey also made </a:t>
            </a:r>
            <a:r>
              <a:rPr lang="en-US" altLang="en-US" sz="2800">
                <a:solidFill>
                  <a:srgbClr val="FFC000"/>
                </a:solidFill>
              </a:rPr>
              <a:t>wooden carts  and wagons </a:t>
            </a:r>
            <a:r>
              <a:rPr lang="en-US" altLang="en-US" sz="2400">
                <a:solidFill>
                  <a:schemeClr val="bg1"/>
                </a:solidFill>
              </a:rPr>
              <a:t>and crafted both solid and spoked wheels upon which those vehicles rode as well as small wooden toys for the children. </a:t>
            </a:r>
          </a:p>
          <a:p>
            <a:pPr eaLnBrk="1" hangingPunct="1">
              <a:spcBef>
                <a:spcPct val="0"/>
              </a:spcBef>
              <a:buFontTx/>
              <a:buNone/>
            </a:pPr>
            <a:endParaRPr lang="en-US" altLang="en-US" sz="1200">
              <a:solidFill>
                <a:schemeClr val="bg1"/>
              </a:solidFill>
            </a:endParaRPr>
          </a:p>
          <a:p>
            <a:pPr eaLnBrk="1" hangingPunct="1">
              <a:spcBef>
                <a:spcPct val="0"/>
              </a:spcBef>
              <a:buFontTx/>
              <a:buNone/>
            </a:pPr>
            <a:r>
              <a:rPr lang="en-US" altLang="en-US" sz="4000">
                <a:solidFill>
                  <a:schemeClr val="bg1"/>
                </a:solidFill>
              </a:rPr>
              <a:t>A</a:t>
            </a:r>
            <a:r>
              <a:rPr lang="en-US" altLang="en-US" sz="2400">
                <a:solidFill>
                  <a:schemeClr val="bg1"/>
                </a:solidFill>
              </a:rPr>
              <a:t> carpenters occupation also included repairing and maintaining the furniture, tools, and vehicles they made.</a:t>
            </a:r>
          </a:p>
          <a:p>
            <a:pPr eaLnBrk="1" hangingPunct="1">
              <a:spcBef>
                <a:spcPct val="0"/>
              </a:spcBef>
              <a:buFontTx/>
              <a:buNone/>
            </a:pPr>
            <a:r>
              <a:rPr lang="en-US" altLang="en-US" sz="1600">
                <a:solidFill>
                  <a:schemeClr val="bg1"/>
                </a:solidFill>
              </a:rPr>
              <a:t>													              “The Carpenter” – Watchtower Online Library</a:t>
            </a:r>
            <a:endParaRPr lang="en-US" altLang="en-US" sz="2400">
              <a:solidFill>
                <a:schemeClr val="bg1"/>
              </a:solidFill>
            </a:endParaRPr>
          </a:p>
        </p:txBody>
      </p:sp>
      <p:sp>
        <p:nvSpPr>
          <p:cNvPr id="37893" name="TextBox 5"/>
          <p:cNvSpPr txBox="1">
            <a:spLocks noChangeArrowheads="1"/>
          </p:cNvSpPr>
          <p:nvPr/>
        </p:nvSpPr>
        <p:spPr bwMode="auto">
          <a:xfrm>
            <a:off x="5257800" y="28956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0"/>
              </a:spcBef>
              <a:buFontTx/>
              <a:buNone/>
            </a:pPr>
            <a:r>
              <a:rPr lang="en-US" altLang="en-US" sz="2400">
                <a:solidFill>
                  <a:srgbClr val="FFC000"/>
                </a:solidFill>
                <a:latin typeface="Arial" charset="0"/>
              </a:rPr>
              <a:t>Genesis 45 and 46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4" name="Picture 6" descr="Manger 2"/>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chemeClr val="tx1"/>
              </a:gs>
              <a:gs pos="100000">
                <a:schemeClr val="tx1">
                  <a:gamma/>
                  <a:shade val="46275"/>
                  <a:invGamma/>
                </a:schemeClr>
              </a:gs>
            </a:gsLst>
            <a:lin ang="5400000" scaled="1"/>
          </a:gradFill>
          <a:ln w="9525">
            <a:solidFill>
              <a:srgbClr val="996600"/>
            </a:solidFill>
            <a:miter lim="800000"/>
            <a:headEnd/>
            <a:tailEnd/>
          </a:ln>
        </p:spPr>
      </p:pic>
      <p:sp>
        <p:nvSpPr>
          <p:cNvPr id="89092" name="Text Box 4"/>
          <p:cNvSpPr txBox="1">
            <a:spLocks noChangeArrowheads="1"/>
          </p:cNvSpPr>
          <p:nvPr/>
        </p:nvSpPr>
        <p:spPr bwMode="auto">
          <a:xfrm>
            <a:off x="6324600" y="381000"/>
            <a:ext cx="2743200" cy="5632450"/>
          </a:xfrm>
          <a:prstGeom prst="rect">
            <a:avLst/>
          </a:prstGeom>
          <a:gradFill rotWithShape="1">
            <a:gsLst>
              <a:gs pos="0">
                <a:schemeClr val="tx1"/>
              </a:gs>
              <a:gs pos="100000">
                <a:schemeClr val="tx1"/>
              </a:gs>
            </a:gsLst>
            <a:path path="shape">
              <a:fillToRect l="50000" t="50000" r="50000" b="50000"/>
            </a:path>
          </a:gradFill>
          <a:ln w="2857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i="1" dirty="0">
                <a:solidFill>
                  <a:srgbClr val="FFFF66"/>
                </a:solidFill>
                <a:latin typeface="Arial" charset="0"/>
              </a:rPr>
              <a:t>A</a:t>
            </a:r>
            <a:r>
              <a:rPr lang="en-US" altLang="en-US" sz="2000" i="1" dirty="0">
                <a:solidFill>
                  <a:srgbClr val="FFFF66"/>
                </a:solidFill>
                <a:latin typeface="Arial" charset="0"/>
              </a:rPr>
              <a:t>nd so it was, that while they were there, the days were accomplished that she should be delivered.</a:t>
            </a:r>
          </a:p>
          <a:p>
            <a:pPr eaLnBrk="1" hangingPunct="1">
              <a:spcBef>
                <a:spcPct val="0"/>
              </a:spcBef>
              <a:buFontTx/>
              <a:buNone/>
            </a:pPr>
            <a:endParaRPr lang="en-US" altLang="en-US" sz="2000" i="1" dirty="0">
              <a:solidFill>
                <a:srgbClr val="FFFF66"/>
              </a:solidFill>
              <a:latin typeface="Arial" charset="0"/>
            </a:endParaRPr>
          </a:p>
          <a:p>
            <a:pPr eaLnBrk="1" hangingPunct="1">
              <a:spcBef>
                <a:spcPct val="0"/>
              </a:spcBef>
              <a:buFontTx/>
              <a:buNone/>
            </a:pPr>
            <a:r>
              <a:rPr lang="en-US" altLang="en-US" sz="4000" i="1" dirty="0">
                <a:solidFill>
                  <a:srgbClr val="FFFF00"/>
                </a:solidFill>
                <a:latin typeface="Arial" charset="0"/>
              </a:rPr>
              <a:t>A</a:t>
            </a:r>
            <a:r>
              <a:rPr lang="en-US" altLang="en-US" sz="2000" i="1" dirty="0">
                <a:solidFill>
                  <a:srgbClr val="FFFF00"/>
                </a:solidFill>
                <a:latin typeface="Arial" charset="0"/>
              </a:rPr>
              <a:t>nd she brought forth her firstborn son, and wrapped him in swaddling clothes, and laid him in a manger; because there was </a:t>
            </a:r>
            <a:r>
              <a:rPr lang="en-US" altLang="en-US" sz="2000" b="1" i="1" u="sng" dirty="0">
                <a:solidFill>
                  <a:srgbClr val="FFFF00"/>
                </a:solidFill>
                <a:latin typeface="Arial" charset="0"/>
              </a:rPr>
              <a:t>no room for them</a:t>
            </a:r>
            <a:r>
              <a:rPr lang="en-US" altLang="en-US" sz="2000" i="1" dirty="0">
                <a:solidFill>
                  <a:srgbClr val="FFFF00"/>
                </a:solidFill>
                <a:latin typeface="Arial" charset="0"/>
              </a:rPr>
              <a:t> in the inn. </a:t>
            </a:r>
          </a:p>
          <a:p>
            <a:pPr eaLnBrk="1" hangingPunct="1">
              <a:spcBef>
                <a:spcPct val="0"/>
              </a:spcBef>
              <a:buFontTx/>
              <a:buNone/>
            </a:pPr>
            <a:r>
              <a:rPr lang="en-US" altLang="en-US" sz="2000" i="1" dirty="0">
                <a:solidFill>
                  <a:srgbClr val="FFFF00"/>
                </a:solidFill>
                <a:latin typeface="Arial" charset="0"/>
              </a:rPr>
              <a:t>          </a:t>
            </a:r>
          </a:p>
          <a:p>
            <a:pPr eaLnBrk="1" hangingPunct="1">
              <a:spcBef>
                <a:spcPct val="0"/>
              </a:spcBef>
              <a:buFontTx/>
              <a:buNone/>
            </a:pPr>
            <a:r>
              <a:rPr lang="en-US" altLang="en-US" sz="2000" i="1" dirty="0">
                <a:solidFill>
                  <a:srgbClr val="FFFF00"/>
                </a:solidFill>
                <a:latin typeface="Arial" charset="0"/>
              </a:rPr>
              <a:t>          [Luke 2:7 KJV]</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0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090526" cy="51816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9" name="Rectangle 3"/>
          <p:cNvSpPr>
            <a:spLocks noChangeArrowheads="1"/>
          </p:cNvSpPr>
          <p:nvPr/>
        </p:nvSpPr>
        <p:spPr bwMode="auto">
          <a:xfrm>
            <a:off x="0" y="0"/>
            <a:ext cx="914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400">
                <a:solidFill>
                  <a:srgbClr val="FFFF00"/>
                </a:solidFill>
                <a:latin typeface="Arial" charset="0"/>
              </a:rPr>
              <a:t>A</a:t>
            </a:r>
            <a:r>
              <a:rPr lang="en-US" altLang="en-US" sz="2800">
                <a:solidFill>
                  <a:srgbClr val="FFFF00"/>
                </a:solidFill>
                <a:latin typeface="Arial" charset="0"/>
              </a:rPr>
              <a:t>nd she brought forth her first-born son, and wrapped him in swaddling clothes, and laid him in a manger, because there was </a:t>
            </a:r>
            <a:r>
              <a:rPr lang="en-US" altLang="en-US" sz="3600" u="sng">
                <a:solidFill>
                  <a:srgbClr val="FFFF00"/>
                </a:solidFill>
                <a:latin typeface="Arial" charset="0"/>
              </a:rPr>
              <a:t>none to give room</a:t>
            </a:r>
            <a:r>
              <a:rPr lang="en-US" altLang="en-US" sz="3600">
                <a:solidFill>
                  <a:srgbClr val="FFFF00"/>
                </a:solidFill>
                <a:latin typeface="Arial" charset="0"/>
              </a:rPr>
              <a:t> </a:t>
            </a:r>
            <a:r>
              <a:rPr lang="en-US" altLang="en-US" sz="2800">
                <a:solidFill>
                  <a:srgbClr val="FFFF00"/>
                </a:solidFill>
                <a:latin typeface="Arial" charset="0"/>
              </a:rPr>
              <a:t>for them in the inns. 							</a:t>
            </a:r>
            <a:r>
              <a:rPr lang="en-US" altLang="en-US" sz="2000">
                <a:solidFill>
                  <a:srgbClr val="FFFF00"/>
                </a:solidFill>
                <a:latin typeface="Arial" charset="0"/>
              </a:rPr>
              <a:t>[Luke 2:7 I.V.] </a:t>
            </a:r>
          </a:p>
        </p:txBody>
      </p:sp>
      <p:sp>
        <p:nvSpPr>
          <p:cNvPr id="2" name="TextBox 1"/>
          <p:cNvSpPr txBox="1">
            <a:spLocks noChangeArrowheads="1"/>
          </p:cNvSpPr>
          <p:nvPr/>
        </p:nvSpPr>
        <p:spPr bwMode="auto">
          <a:xfrm>
            <a:off x="685800" y="5562600"/>
            <a:ext cx="2019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400">
                <a:solidFill>
                  <a:srgbClr val="FFC000"/>
                </a:solidFill>
                <a:latin typeface="Arial" charset="0"/>
              </a:rPr>
              <a:t>WHY?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 y="152400"/>
            <a:ext cx="3962400" cy="5324535"/>
          </a:xfrm>
          <a:prstGeom prst="rect">
            <a:avLst/>
          </a:prstGeom>
          <a:solidFill>
            <a:srgbClr val="7030A0">
              <a:alpha val="67059"/>
            </a:srgbClr>
          </a:solidFill>
          <a:effectLst>
            <a:softEdge rad="635000"/>
          </a:effectLst>
        </p:spPr>
        <p:txBody>
          <a:bodyPr>
            <a:spAutoFit/>
          </a:bodyPr>
          <a:lstStyle/>
          <a:p>
            <a:pPr>
              <a:defRPr/>
            </a:pPr>
            <a:r>
              <a:rPr lang="en-US" sz="6000" dirty="0">
                <a:solidFill>
                  <a:srgbClr val="FFFF00"/>
                </a:solidFill>
                <a:latin typeface="+mj-lt"/>
              </a:rPr>
              <a:t>T</a:t>
            </a:r>
            <a:r>
              <a:rPr lang="en-US" sz="4000" dirty="0">
                <a:solidFill>
                  <a:srgbClr val="FFFF00"/>
                </a:solidFill>
                <a:latin typeface="+mj-lt"/>
              </a:rPr>
              <a:t>hen said they to him, We be not </a:t>
            </a:r>
            <a:r>
              <a:rPr lang="en-US" sz="4000" u="sng" dirty="0">
                <a:solidFill>
                  <a:srgbClr val="FFFF00"/>
                </a:solidFill>
                <a:latin typeface="+mj-lt"/>
              </a:rPr>
              <a:t>born of fornication</a:t>
            </a:r>
            <a:r>
              <a:rPr lang="en-US" sz="4000" dirty="0">
                <a:solidFill>
                  <a:srgbClr val="FFFF00"/>
                </a:solidFill>
                <a:latin typeface="+mj-lt"/>
              </a:rPr>
              <a:t>; we have one Father, even God. 								</a:t>
            </a:r>
            <a:r>
              <a:rPr lang="en-US" sz="2800" dirty="0">
                <a:solidFill>
                  <a:srgbClr val="FFFF00"/>
                </a:solidFill>
                <a:latin typeface="+mj-lt"/>
              </a:rPr>
              <a:t>[John 8:41] </a:t>
            </a:r>
            <a:endParaRPr lang="en-US" sz="4000" dirty="0">
              <a:solidFill>
                <a:srgbClr val="FFFF00"/>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8" y="-1"/>
            <a:ext cx="9169167" cy="687687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5943600"/>
            <a:ext cx="8839200" cy="769938"/>
          </a:xfrm>
          <a:prstGeom prst="rect">
            <a:avLst/>
          </a:prstGeom>
          <a:noFill/>
        </p:spPr>
        <p:txBody>
          <a:bodyPr>
            <a:spAutoFit/>
          </a:bodyPr>
          <a:lstStyle/>
          <a:p>
            <a:pPr>
              <a:defRPr/>
            </a:pPr>
            <a:r>
              <a:rPr lang="en-US" sz="4400" dirty="0">
                <a:solidFill>
                  <a:srgbClr val="FFC000"/>
                </a:solidFill>
                <a:latin typeface="+mn-lt"/>
              </a:rPr>
              <a:t>W</a:t>
            </a:r>
            <a:r>
              <a:rPr lang="en-US" sz="2800" dirty="0">
                <a:solidFill>
                  <a:srgbClr val="FFC000"/>
                </a:solidFill>
                <a:latin typeface="+mn-lt"/>
              </a:rPr>
              <a:t>hat has happened to the story of the birth of Christ?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700" y="0"/>
            <a:ext cx="4559300" cy="67564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Text Box 4"/>
          <p:cNvSpPr txBox="1">
            <a:spLocks noChangeArrowheads="1"/>
          </p:cNvSpPr>
          <p:nvPr/>
        </p:nvSpPr>
        <p:spPr bwMode="auto">
          <a:xfrm>
            <a:off x="76200" y="76200"/>
            <a:ext cx="4800600" cy="618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4400" dirty="0">
                <a:solidFill>
                  <a:srgbClr val="FFFF66"/>
                </a:solidFill>
                <a:latin typeface="+mn-lt"/>
              </a:rPr>
              <a:t>W</a:t>
            </a:r>
            <a:r>
              <a:rPr lang="en-US" altLang="en-US" sz="2400" dirty="0">
                <a:solidFill>
                  <a:srgbClr val="FFFF66"/>
                </a:solidFill>
                <a:latin typeface="+mn-lt"/>
              </a:rPr>
              <a:t>hat is a “Manger”?</a:t>
            </a:r>
          </a:p>
          <a:p>
            <a:pPr eaLnBrk="1" hangingPunct="1">
              <a:spcBef>
                <a:spcPct val="50000"/>
              </a:spcBef>
              <a:buFontTx/>
              <a:buNone/>
              <a:defRPr/>
            </a:pPr>
            <a:r>
              <a:rPr lang="en-US" altLang="en-US" sz="3600" dirty="0">
                <a:solidFill>
                  <a:srgbClr val="FFFF66"/>
                </a:solidFill>
                <a:latin typeface="+mn-lt"/>
              </a:rPr>
              <a:t>M</a:t>
            </a:r>
            <a:r>
              <a:rPr lang="en-US" altLang="en-US" sz="1800" dirty="0">
                <a:solidFill>
                  <a:srgbClr val="FFFF66"/>
                </a:solidFill>
                <a:latin typeface="+mn-lt"/>
              </a:rPr>
              <a:t>anger is the name given to the place where the infant Redeemer was laid. It seems to have been a stall or crib for feeding cattle. </a:t>
            </a:r>
          </a:p>
          <a:p>
            <a:pPr eaLnBrk="1" hangingPunct="1">
              <a:spcBef>
                <a:spcPct val="50000"/>
              </a:spcBef>
              <a:buFontTx/>
              <a:buNone/>
              <a:defRPr/>
            </a:pPr>
            <a:r>
              <a:rPr lang="en-US" altLang="en-US" sz="3600" dirty="0">
                <a:solidFill>
                  <a:srgbClr val="FFFF66"/>
                </a:solidFill>
                <a:latin typeface="+mn-lt"/>
              </a:rPr>
              <a:t>S</a:t>
            </a:r>
            <a:r>
              <a:rPr lang="en-US" altLang="en-US" sz="1800" dirty="0">
                <a:solidFill>
                  <a:srgbClr val="FFFF66"/>
                </a:solidFill>
                <a:latin typeface="+mn-lt"/>
              </a:rPr>
              <a:t>tables and mangers in our modern sense were in ancient times unknown in the East. </a:t>
            </a:r>
          </a:p>
          <a:p>
            <a:pPr eaLnBrk="1" hangingPunct="1">
              <a:spcBef>
                <a:spcPct val="50000"/>
              </a:spcBef>
              <a:buFontTx/>
              <a:buNone/>
              <a:defRPr/>
            </a:pPr>
            <a:r>
              <a:rPr lang="en-US" altLang="en-US" sz="4000" dirty="0">
                <a:solidFill>
                  <a:srgbClr val="FFFF66"/>
                </a:solidFill>
                <a:latin typeface="+mn-lt"/>
              </a:rPr>
              <a:t>T</a:t>
            </a:r>
            <a:r>
              <a:rPr lang="en-US" altLang="en-US" sz="2000" dirty="0">
                <a:solidFill>
                  <a:srgbClr val="FFFF66"/>
                </a:solidFill>
                <a:latin typeface="+mn-lt"/>
              </a:rPr>
              <a:t>he Greek word here properly denotes "the ledge or projection in the end of the room used as a stall on which the hay or other food of the animals of travelers was placed." </a:t>
            </a:r>
          </a:p>
          <a:p>
            <a:pPr eaLnBrk="1" hangingPunct="1">
              <a:spcBef>
                <a:spcPct val="50000"/>
              </a:spcBef>
              <a:buFontTx/>
              <a:buNone/>
              <a:defRPr/>
            </a:pPr>
            <a:r>
              <a:rPr lang="en-US" altLang="en-US" sz="2000" dirty="0">
                <a:solidFill>
                  <a:srgbClr val="FFFF66"/>
                </a:solidFill>
                <a:latin typeface="+mn-lt"/>
              </a:rPr>
              <a:t>				         	 Strong’s Number: 5336</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5334000" y="1524000"/>
            <a:ext cx="3810000" cy="4165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a:solidFill>
                  <a:srgbClr val="FFFF66"/>
                </a:solidFill>
                <a:latin typeface="Arial" charset="0"/>
              </a:rPr>
              <a:t>“No Room in the Inns”?</a:t>
            </a:r>
          </a:p>
          <a:p>
            <a:pPr eaLnBrk="1" hangingPunct="1">
              <a:spcBef>
                <a:spcPct val="50000"/>
              </a:spcBef>
              <a:buFontTx/>
              <a:buNone/>
            </a:pPr>
            <a:endParaRPr lang="en-US" altLang="en-US" sz="1800">
              <a:solidFill>
                <a:srgbClr val="FFFF66"/>
              </a:solidFill>
              <a:latin typeface="Arial" charset="0"/>
            </a:endParaRPr>
          </a:p>
          <a:p>
            <a:pPr eaLnBrk="1" hangingPunct="1">
              <a:spcBef>
                <a:spcPct val="50000"/>
              </a:spcBef>
              <a:buFontTx/>
              <a:buNone/>
            </a:pPr>
            <a:r>
              <a:rPr lang="en-US" altLang="en-US" sz="3600">
                <a:solidFill>
                  <a:srgbClr val="FFFF66"/>
                </a:solidFill>
                <a:latin typeface="Arial" charset="0"/>
              </a:rPr>
              <a:t>I</a:t>
            </a:r>
            <a:r>
              <a:rPr lang="en-US" altLang="en-US" sz="1800">
                <a:solidFill>
                  <a:srgbClr val="FFFF66"/>
                </a:solidFill>
                <a:latin typeface="Arial" charset="0"/>
              </a:rPr>
              <a:t>n the typical Christmas presentation, someone will be cast as the heartless innkeeper who refuses to give Joseph and pregnant Mary a room.  </a:t>
            </a:r>
          </a:p>
          <a:p>
            <a:pPr eaLnBrk="1" hangingPunct="1">
              <a:spcBef>
                <a:spcPct val="50000"/>
              </a:spcBef>
              <a:buFontTx/>
              <a:buNone/>
            </a:pPr>
            <a:r>
              <a:rPr lang="en-US" altLang="en-US" sz="3600">
                <a:solidFill>
                  <a:srgbClr val="FFFF66"/>
                </a:solidFill>
                <a:latin typeface="Arial" charset="0"/>
              </a:rPr>
              <a:t>H</a:t>
            </a:r>
            <a:r>
              <a:rPr lang="en-US" altLang="en-US" sz="1800">
                <a:solidFill>
                  <a:srgbClr val="FFFF66"/>
                </a:solidFill>
                <a:latin typeface="Arial" charset="0"/>
              </a:rPr>
              <a:t>owever, there is no innkeeper mentioned in the Bible, and the “Inns” are not described.  </a:t>
            </a:r>
          </a:p>
        </p:txBody>
      </p:sp>
      <p:pic>
        <p:nvPicPr>
          <p:cNvPr id="43011" name="Picture 5" descr="Bethlehem_native_home_near_Bethle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4854575" cy="61722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304800" y="152400"/>
            <a:ext cx="4495800" cy="642461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800" b="1" dirty="0">
                <a:solidFill>
                  <a:srgbClr val="FFFF66"/>
                </a:solidFill>
                <a:latin typeface="Arial" charset="0"/>
              </a:rPr>
              <a:t>Inn:</a:t>
            </a:r>
          </a:p>
          <a:p>
            <a:pPr eaLnBrk="1" hangingPunct="1">
              <a:spcBef>
                <a:spcPct val="50000"/>
              </a:spcBef>
              <a:buFontTx/>
              <a:buNone/>
            </a:pPr>
            <a:r>
              <a:rPr lang="en-US" altLang="en-US" sz="1800" dirty="0">
                <a:solidFill>
                  <a:srgbClr val="FFFF66"/>
                </a:solidFill>
                <a:latin typeface="Arial" charset="0"/>
              </a:rPr>
              <a:t>The word translated as "inn" is the word </a:t>
            </a:r>
            <a:r>
              <a:rPr lang="en-US" altLang="en-US" sz="1800" i="1" dirty="0" err="1">
                <a:solidFill>
                  <a:srgbClr val="FFFF66"/>
                </a:solidFill>
                <a:latin typeface="Arial" charset="0"/>
              </a:rPr>
              <a:t>kataluma</a:t>
            </a:r>
            <a:r>
              <a:rPr lang="en-US" altLang="en-US" sz="1800" dirty="0">
                <a:solidFill>
                  <a:srgbClr val="FFFF66"/>
                </a:solidFill>
                <a:latin typeface="Arial" charset="0"/>
              </a:rPr>
              <a:t>, which is used elsewhere by Luke and translated as "guest chamber" or "upper room“  </a:t>
            </a:r>
          </a:p>
          <a:p>
            <a:pPr eaLnBrk="1" hangingPunct="1">
              <a:spcBef>
                <a:spcPct val="0"/>
              </a:spcBef>
              <a:buFontTx/>
              <a:buNone/>
            </a:pPr>
            <a:endParaRPr lang="en-US" altLang="en-US" sz="1800" dirty="0">
              <a:solidFill>
                <a:srgbClr val="FFFF66"/>
              </a:solidFill>
              <a:latin typeface="Arial" charset="0"/>
            </a:endParaRPr>
          </a:p>
          <a:p>
            <a:pPr eaLnBrk="1" hangingPunct="1">
              <a:spcBef>
                <a:spcPct val="0"/>
              </a:spcBef>
              <a:buFontTx/>
              <a:buNone/>
            </a:pPr>
            <a:r>
              <a:rPr lang="en-US" altLang="en-US" sz="3600" i="1" dirty="0">
                <a:solidFill>
                  <a:srgbClr val="FFFF66"/>
                </a:solidFill>
                <a:latin typeface="Arial" charset="0"/>
              </a:rPr>
              <a:t>A</a:t>
            </a:r>
            <a:r>
              <a:rPr lang="en-US" altLang="en-US" sz="1800" i="1" dirty="0">
                <a:solidFill>
                  <a:srgbClr val="FFFF66"/>
                </a:solidFill>
                <a:latin typeface="Arial" charset="0"/>
              </a:rPr>
              <a:t>nd he said unto them, Behold, when ye have entered into the city, there shall a man meet you bearing a pitcher of water; follow him into the house where he entereth in.</a:t>
            </a:r>
          </a:p>
          <a:p>
            <a:pPr eaLnBrk="1" hangingPunct="1">
              <a:spcBef>
                <a:spcPct val="0"/>
              </a:spcBef>
              <a:buFontTx/>
              <a:buNone/>
            </a:pPr>
            <a:endParaRPr lang="en-US" altLang="en-US" sz="1800" i="1" dirty="0">
              <a:solidFill>
                <a:srgbClr val="FFFF66"/>
              </a:solidFill>
              <a:latin typeface="Arial" charset="0"/>
            </a:endParaRPr>
          </a:p>
          <a:p>
            <a:pPr eaLnBrk="1" hangingPunct="1">
              <a:spcBef>
                <a:spcPct val="0"/>
              </a:spcBef>
              <a:buFontTx/>
              <a:buNone/>
            </a:pPr>
            <a:r>
              <a:rPr lang="en-US" altLang="en-US" sz="3600" i="1" dirty="0">
                <a:solidFill>
                  <a:srgbClr val="FFFF66"/>
                </a:solidFill>
                <a:latin typeface="Arial" charset="0"/>
              </a:rPr>
              <a:t>A</a:t>
            </a:r>
            <a:r>
              <a:rPr lang="en-US" altLang="en-US" sz="1800" i="1" dirty="0">
                <a:solidFill>
                  <a:srgbClr val="FFFF66"/>
                </a:solidFill>
                <a:latin typeface="Arial" charset="0"/>
              </a:rPr>
              <a:t>nd ye shall say unto the good man of the house, The Master saith unto you, Where is the guest-chamber, where I shall eat </a:t>
            </a:r>
            <a:r>
              <a:rPr lang="en-US" altLang="en-US" sz="1800" i="1">
                <a:solidFill>
                  <a:srgbClr val="FFFF66"/>
                </a:solidFill>
                <a:latin typeface="Arial" charset="0"/>
              </a:rPr>
              <a:t>the Passover </a:t>
            </a:r>
            <a:r>
              <a:rPr lang="en-US" altLang="en-US" sz="1800" i="1" dirty="0">
                <a:solidFill>
                  <a:srgbClr val="FFFF66"/>
                </a:solidFill>
                <a:latin typeface="Arial" charset="0"/>
              </a:rPr>
              <a:t>with my disciples?</a:t>
            </a:r>
          </a:p>
          <a:p>
            <a:pPr eaLnBrk="1" hangingPunct="1">
              <a:spcBef>
                <a:spcPct val="0"/>
              </a:spcBef>
              <a:buFontTx/>
              <a:buNone/>
            </a:pPr>
            <a:endParaRPr lang="en-US" altLang="en-US" sz="1800" i="1" dirty="0">
              <a:solidFill>
                <a:srgbClr val="FFFF66"/>
              </a:solidFill>
              <a:latin typeface="Arial" charset="0"/>
            </a:endParaRPr>
          </a:p>
          <a:p>
            <a:pPr eaLnBrk="1" hangingPunct="1">
              <a:spcBef>
                <a:spcPct val="0"/>
              </a:spcBef>
              <a:buFontTx/>
              <a:buNone/>
            </a:pPr>
            <a:r>
              <a:rPr lang="en-US" altLang="en-US" sz="1800" i="1" dirty="0">
                <a:solidFill>
                  <a:srgbClr val="FFFF66"/>
                </a:solidFill>
                <a:latin typeface="Arial" charset="0"/>
              </a:rPr>
              <a:t>And he shall show you a large upper room furnished; there make ready.</a:t>
            </a:r>
            <a:r>
              <a:rPr lang="en-US" altLang="en-US" sz="1800" dirty="0">
                <a:solidFill>
                  <a:srgbClr val="FFFF66"/>
                </a:solidFill>
                <a:latin typeface="Arial" charset="0"/>
              </a:rPr>
              <a:t> 			                   </a:t>
            </a:r>
            <a:r>
              <a:rPr lang="en-US" altLang="en-US" sz="1400" dirty="0">
                <a:solidFill>
                  <a:srgbClr val="FFFF66"/>
                </a:solidFill>
                <a:latin typeface="Arial" charset="0"/>
              </a:rPr>
              <a:t>[Luke 22:10-12]</a:t>
            </a:r>
          </a:p>
        </p:txBody>
      </p:sp>
      <p:sp>
        <p:nvSpPr>
          <p:cNvPr id="28677" name="Text Box 5"/>
          <p:cNvSpPr txBox="1">
            <a:spLocks noChangeArrowheads="1"/>
          </p:cNvSpPr>
          <p:nvPr/>
        </p:nvSpPr>
        <p:spPr bwMode="auto">
          <a:xfrm>
            <a:off x="4953000" y="5715000"/>
            <a:ext cx="4038600" cy="944563"/>
          </a:xfrm>
          <a:prstGeom prst="rect">
            <a:avLst/>
          </a:prstGeom>
          <a:solidFill>
            <a:schemeClr val="hlink"/>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1800">
                <a:solidFill>
                  <a:schemeClr val="bg1"/>
                </a:solidFill>
                <a:latin typeface="Arial" charset="0"/>
              </a:rPr>
              <a:t>Kataluma: Guest Chamber / Upper Room…The KJV New Testament Greek Lexicon Strong's Number 2646</a:t>
            </a:r>
          </a:p>
        </p:txBody>
      </p:sp>
      <p:pic>
        <p:nvPicPr>
          <p:cNvPr id="4403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76200"/>
            <a:ext cx="4038600" cy="5562600"/>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5562600" y="76200"/>
            <a:ext cx="3581400" cy="663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b="1">
                <a:solidFill>
                  <a:srgbClr val="FFFF66"/>
                </a:solidFill>
                <a:latin typeface="Arial" charset="0"/>
              </a:rPr>
              <a:t>Inn </a:t>
            </a:r>
            <a:r>
              <a:rPr lang="en-US" altLang="en-US" sz="1800" b="1">
                <a:solidFill>
                  <a:srgbClr val="FFFF66"/>
                </a:solidFill>
                <a:latin typeface="Arial" charset="0"/>
              </a:rPr>
              <a:t>continued:</a:t>
            </a:r>
          </a:p>
          <a:p>
            <a:pPr eaLnBrk="1" hangingPunct="1">
              <a:spcBef>
                <a:spcPct val="50000"/>
              </a:spcBef>
              <a:buFontTx/>
              <a:buNone/>
            </a:pPr>
            <a:r>
              <a:rPr lang="en-US" altLang="en-US" sz="3600">
                <a:solidFill>
                  <a:srgbClr val="FFFF66"/>
                </a:solidFill>
                <a:latin typeface="Arial" charset="0"/>
              </a:rPr>
              <a:t>L</a:t>
            </a:r>
            <a:r>
              <a:rPr lang="en-US" altLang="en-US" sz="1800">
                <a:solidFill>
                  <a:srgbClr val="FFFF66"/>
                </a:solidFill>
                <a:latin typeface="Arial" charset="0"/>
              </a:rPr>
              <a:t>uke also uses the Greek word, pandocheion, which speaks of a paid establishment (i.e., an inn), as in the story of the Good Samaritan.</a:t>
            </a:r>
          </a:p>
          <a:p>
            <a:pPr eaLnBrk="1" hangingPunct="1">
              <a:spcBef>
                <a:spcPct val="50000"/>
              </a:spcBef>
              <a:buFontTx/>
              <a:buNone/>
            </a:pPr>
            <a:endParaRPr lang="en-US" altLang="en-US" sz="1800">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B</a:t>
            </a:r>
            <a:r>
              <a:rPr lang="en-US" altLang="en-US" sz="1800" i="1">
                <a:solidFill>
                  <a:srgbClr val="FFFF66"/>
                </a:solidFill>
                <a:latin typeface="Arial" charset="0"/>
              </a:rPr>
              <a:t>ut a certain Samaritan, as he journeyed, came where he was; and when he saw him, he had compassion on him.</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went to him, and bound up his wounds, pouring in oil and wine, and set him on his own beast, and brought him to an inn, and took care of him. 				</a:t>
            </a:r>
            <a:r>
              <a:rPr lang="en-US" altLang="en-US" sz="1800">
                <a:solidFill>
                  <a:srgbClr val="FFFF66"/>
                </a:solidFill>
                <a:latin typeface="Arial" charset="0"/>
              </a:rPr>
              <a:t>           </a:t>
            </a:r>
          </a:p>
          <a:p>
            <a:pPr eaLnBrk="1" hangingPunct="1">
              <a:spcBef>
                <a:spcPct val="0"/>
              </a:spcBef>
              <a:buFontTx/>
              <a:buNone/>
            </a:pPr>
            <a:r>
              <a:rPr lang="en-US" altLang="en-US" sz="1800">
                <a:solidFill>
                  <a:srgbClr val="FFFF66"/>
                </a:solidFill>
                <a:latin typeface="Arial" charset="0"/>
              </a:rPr>
              <a:t>	              [Luke 10:34-35] </a:t>
            </a:r>
          </a:p>
        </p:txBody>
      </p:sp>
      <p:sp>
        <p:nvSpPr>
          <p:cNvPr id="29701" name="Text Box 5"/>
          <p:cNvSpPr txBox="1">
            <a:spLocks noChangeArrowheads="1"/>
          </p:cNvSpPr>
          <p:nvPr/>
        </p:nvSpPr>
        <p:spPr bwMode="auto">
          <a:xfrm>
            <a:off x="457200" y="4648200"/>
            <a:ext cx="4800600" cy="1495425"/>
          </a:xfrm>
          <a:prstGeom prst="rect">
            <a:avLst/>
          </a:prstGeom>
          <a:solidFill>
            <a:schemeClr val="hlink"/>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1800">
                <a:solidFill>
                  <a:srgbClr val="FFFF99"/>
                </a:solidFill>
                <a:latin typeface="Arial" charset="0"/>
              </a:rPr>
              <a:t>Pandocheion:  an inn, a public house for the reception of strangers.</a:t>
            </a:r>
          </a:p>
          <a:p>
            <a:pPr eaLnBrk="1" hangingPunct="1">
              <a:spcBef>
                <a:spcPct val="50000"/>
              </a:spcBef>
              <a:buFontTx/>
              <a:buNone/>
            </a:pPr>
            <a:r>
              <a:rPr lang="en-US" altLang="en-US" sz="1800">
                <a:solidFill>
                  <a:srgbClr val="FFFF99"/>
                </a:solidFill>
                <a:latin typeface="Arial" charset="0"/>
              </a:rPr>
              <a:t>The KJV New Testament Greek Lexicon</a:t>
            </a:r>
          </a:p>
          <a:p>
            <a:pPr eaLnBrk="1" hangingPunct="1">
              <a:spcBef>
                <a:spcPct val="50000"/>
              </a:spcBef>
              <a:buFontTx/>
              <a:buNone/>
            </a:pPr>
            <a:r>
              <a:rPr lang="en-US" altLang="en-US" sz="1800">
                <a:solidFill>
                  <a:srgbClr val="FFFF99"/>
                </a:solidFill>
                <a:latin typeface="Arial" charset="0"/>
              </a:rPr>
              <a:t>	                     Strong’s Number 3829</a:t>
            </a:r>
          </a:p>
        </p:txBody>
      </p:sp>
      <p:pic>
        <p:nvPicPr>
          <p:cNvPr id="45060" name="Picture 7" descr="good-samaritan-came-to-h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5181600" cy="342582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0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0">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9" descr="Central_Hill_Country_Bethle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791200" cy="4343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5"/>
          <p:cNvSpPr txBox="1">
            <a:spLocks noChangeArrowheads="1"/>
          </p:cNvSpPr>
          <p:nvPr/>
        </p:nvSpPr>
        <p:spPr bwMode="auto">
          <a:xfrm>
            <a:off x="6096000" y="225425"/>
            <a:ext cx="3048000" cy="6310313"/>
          </a:xfrm>
          <a:prstGeom prst="rect">
            <a:avLst/>
          </a:prstGeom>
          <a:solidFill>
            <a:schemeClr val="tx1"/>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a:solidFill>
                  <a:schemeClr val="bg1"/>
                </a:solidFill>
                <a:latin typeface="Arial" charset="0"/>
              </a:rPr>
              <a:t>B</a:t>
            </a:r>
            <a:r>
              <a:rPr lang="en-US" altLang="en-US" sz="1800">
                <a:solidFill>
                  <a:schemeClr val="bg1"/>
                </a:solidFill>
                <a:latin typeface="Arial" charset="0"/>
              </a:rPr>
              <a:t>ethlehem was not on a major trade route so there seems to be little need for public “Inns” or Pandocheions. </a:t>
            </a:r>
          </a:p>
          <a:p>
            <a:pPr eaLnBrk="1" hangingPunct="1">
              <a:spcBef>
                <a:spcPct val="50000"/>
              </a:spcBef>
              <a:buFontTx/>
              <a:buNone/>
            </a:pPr>
            <a:r>
              <a:rPr lang="en-US" altLang="en-US">
                <a:solidFill>
                  <a:schemeClr val="bg1"/>
                </a:solidFill>
                <a:latin typeface="Arial" charset="0"/>
              </a:rPr>
              <a:t>T</a:t>
            </a:r>
            <a:r>
              <a:rPr lang="en-US" altLang="en-US" sz="1800">
                <a:solidFill>
                  <a:schemeClr val="bg1"/>
                </a:solidFill>
                <a:latin typeface="Arial" charset="0"/>
              </a:rPr>
              <a:t>he Judean hills are very rugged and are divided by deep wadis (canyons) on the eastern and western slopes. Consequently, travelers have always preferred to stay on ridges, to avoid frequent ascents and descents.  For this reason, travelers have moved along the watershed ridge, from the time of Abraham until the present.  			                 blog.bibleplaces.com</a:t>
            </a:r>
          </a:p>
        </p:txBody>
      </p:sp>
      <p:pic>
        <p:nvPicPr>
          <p:cNvPr id="46084" name="Picture 11" descr="emily_bethlehem_view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876800"/>
            <a:ext cx="5791200" cy="181292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4" name="Text Box 4"/>
          <p:cNvSpPr txBox="1">
            <a:spLocks noChangeArrowheads="1"/>
          </p:cNvSpPr>
          <p:nvPr/>
        </p:nvSpPr>
        <p:spPr bwMode="auto">
          <a:xfrm>
            <a:off x="304800" y="533400"/>
            <a:ext cx="3048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a:solidFill>
                  <a:srgbClr val="FFFF66"/>
                </a:solidFill>
                <a:latin typeface="Arial" charset="0"/>
              </a:rPr>
              <a:t>J</a:t>
            </a:r>
            <a:r>
              <a:rPr lang="en-US" altLang="en-US" sz="1800">
                <a:solidFill>
                  <a:srgbClr val="FFFF66"/>
                </a:solidFill>
                <a:latin typeface="Arial" charset="0"/>
              </a:rPr>
              <a:t>oseph and Mary were in Bethlehem for the required census.  </a:t>
            </a:r>
          </a:p>
          <a:p>
            <a:pPr eaLnBrk="1" hangingPunct="1">
              <a:spcBef>
                <a:spcPct val="50000"/>
              </a:spcBef>
              <a:buFontTx/>
              <a:buNone/>
            </a:pPr>
            <a:r>
              <a:rPr lang="en-US" altLang="en-US" sz="3600">
                <a:solidFill>
                  <a:srgbClr val="FFFF66"/>
                </a:solidFill>
                <a:latin typeface="Arial" charset="0"/>
              </a:rPr>
              <a:t>J</a:t>
            </a:r>
            <a:r>
              <a:rPr lang="en-US" altLang="en-US" sz="1800">
                <a:solidFill>
                  <a:srgbClr val="FFFF66"/>
                </a:solidFill>
                <a:latin typeface="Arial" charset="0"/>
              </a:rPr>
              <a:t>oseph had family members who rejected their use of the “guest chambers” or “Inns” because there was no room for an unwed mother.</a:t>
            </a:r>
          </a:p>
          <a:p>
            <a:pPr eaLnBrk="1" hangingPunct="1">
              <a:spcBef>
                <a:spcPct val="50000"/>
              </a:spcBef>
              <a:buFontTx/>
              <a:buNone/>
            </a:pPr>
            <a:r>
              <a:rPr lang="en-US" altLang="en-US" sz="3600">
                <a:solidFill>
                  <a:srgbClr val="FFFF66"/>
                </a:solidFill>
                <a:latin typeface="Arial" charset="0"/>
              </a:rPr>
              <a:t>T</a:t>
            </a:r>
            <a:r>
              <a:rPr lang="en-US" altLang="en-US" sz="1800">
                <a:solidFill>
                  <a:srgbClr val="FFFF66"/>
                </a:solidFill>
                <a:latin typeface="Arial" charset="0"/>
              </a:rPr>
              <a:t>he birth of Jesus in a room where animals lived reflected this shame and rejection.</a:t>
            </a:r>
          </a:p>
          <a:p>
            <a:pPr eaLnBrk="1" hangingPunct="1">
              <a:spcBef>
                <a:spcPct val="50000"/>
              </a:spcBef>
              <a:buFontTx/>
              <a:buNone/>
            </a:pPr>
            <a:endParaRPr lang="en-US" altLang="en-US" sz="1800">
              <a:solidFill>
                <a:srgbClr val="FFFF66"/>
              </a:solidFill>
              <a:latin typeface="Arial" charset="0"/>
            </a:endParaRPr>
          </a:p>
        </p:txBody>
      </p:sp>
      <p:sp>
        <p:nvSpPr>
          <p:cNvPr id="47107" name="Text Box 9"/>
          <p:cNvSpPr txBox="1">
            <a:spLocks noChangeArrowheads="1"/>
          </p:cNvSpPr>
          <p:nvPr/>
        </p:nvSpPr>
        <p:spPr bwMode="auto">
          <a:xfrm>
            <a:off x="3581400" y="4419600"/>
            <a:ext cx="51816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she brought forth her first-born son, and wrapped him in swaddling clothes, and laid him in a manger, because there was </a:t>
            </a:r>
            <a:r>
              <a:rPr lang="en-US" altLang="en-US" sz="1800" b="1" i="1" u="sng">
                <a:solidFill>
                  <a:srgbClr val="FFFF66"/>
                </a:solidFill>
                <a:latin typeface="Arial" charset="0"/>
              </a:rPr>
              <a:t>none to give room</a:t>
            </a:r>
            <a:r>
              <a:rPr lang="en-US" altLang="en-US" sz="1800" i="1">
                <a:solidFill>
                  <a:srgbClr val="FFFF66"/>
                </a:solidFill>
                <a:latin typeface="Arial" charset="0"/>
              </a:rPr>
              <a:t> for them in the inns. 		</a:t>
            </a:r>
            <a:r>
              <a:rPr lang="en-US" altLang="en-US" sz="1800">
                <a:solidFill>
                  <a:srgbClr val="FFFF66"/>
                </a:solidFill>
                <a:latin typeface="Arial" charset="0"/>
              </a:rPr>
              <a:t>		</a:t>
            </a:r>
          </a:p>
          <a:p>
            <a:pPr eaLnBrk="1" hangingPunct="1">
              <a:spcBef>
                <a:spcPct val="0"/>
              </a:spcBef>
              <a:buFontTx/>
              <a:buNone/>
            </a:pPr>
            <a:r>
              <a:rPr lang="en-US" altLang="en-US" sz="1800">
                <a:solidFill>
                  <a:srgbClr val="FFFF66"/>
                </a:solidFill>
                <a:latin typeface="Arial" charset="0"/>
              </a:rPr>
              <a:t>	       [Luke 2:1-7 Inspired Version Only]</a:t>
            </a:r>
            <a:endParaRPr lang="en-US" altLang="en-US" sz="1800">
              <a:latin typeface="Arial" charset="0"/>
            </a:endParaRPr>
          </a:p>
        </p:txBody>
      </p:sp>
      <p:pic>
        <p:nvPicPr>
          <p:cNvPr id="47108" name="Picture 11" descr="PresentationattheTemplebyAndreaMantegnaca14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57200"/>
            <a:ext cx="44958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228600" y="0"/>
            <a:ext cx="4114800" cy="66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b="1">
                <a:solidFill>
                  <a:srgbClr val="FFFF66"/>
                </a:solidFill>
                <a:latin typeface="Arial" charset="0"/>
              </a:rPr>
              <a:t>W</a:t>
            </a:r>
            <a:r>
              <a:rPr lang="en-US" altLang="en-US" sz="1800" b="1">
                <a:solidFill>
                  <a:srgbClr val="FFFF66"/>
                </a:solidFill>
                <a:latin typeface="Arial" charset="0"/>
              </a:rPr>
              <a:t>as their “Fornication?” known?</a:t>
            </a:r>
          </a:p>
          <a:p>
            <a:pPr eaLnBrk="1" hangingPunct="1">
              <a:spcBef>
                <a:spcPct val="0"/>
              </a:spcBef>
              <a:buFontTx/>
              <a:buNone/>
            </a:pPr>
            <a:endParaRPr lang="en-US" altLang="en-US" sz="1800" b="1">
              <a:solidFill>
                <a:srgbClr val="FFFF66"/>
              </a:solidFill>
              <a:latin typeface="Arial" charset="0"/>
            </a:endParaRPr>
          </a:p>
          <a:p>
            <a:pPr eaLnBrk="1" hangingPunct="1">
              <a:spcBef>
                <a:spcPct val="0"/>
              </a:spcBef>
              <a:buFontTx/>
              <a:buNone/>
            </a:pPr>
            <a:r>
              <a:rPr lang="en-US" altLang="en-US" sz="3600">
                <a:solidFill>
                  <a:srgbClr val="FFFF66"/>
                </a:solidFill>
                <a:latin typeface="Arial" charset="0"/>
              </a:rPr>
              <a:t>I</a:t>
            </a:r>
            <a:r>
              <a:rPr lang="en-US" altLang="en-US" sz="1800">
                <a:solidFill>
                  <a:srgbClr val="FFFF66"/>
                </a:solidFill>
                <a:latin typeface="Arial" charset="0"/>
              </a:rPr>
              <a:t> know that ye are Abraham's seed; but ye seek to kill me because my </a:t>
            </a:r>
          </a:p>
          <a:p>
            <a:pPr eaLnBrk="1" hangingPunct="1">
              <a:spcBef>
                <a:spcPct val="0"/>
              </a:spcBef>
              <a:buFontTx/>
              <a:buNone/>
            </a:pPr>
            <a:r>
              <a:rPr lang="en-US" altLang="en-US" sz="1800">
                <a:solidFill>
                  <a:srgbClr val="FFFF66"/>
                </a:solidFill>
                <a:latin typeface="Arial" charset="0"/>
              </a:rPr>
              <a:t>word hath no place in you.</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1800">
                <a:solidFill>
                  <a:srgbClr val="FFFF66"/>
                </a:solidFill>
                <a:latin typeface="Arial" charset="0"/>
              </a:rPr>
              <a:t>I speak that which I have seen with my Father; and ye do that which ye have seen with your father.</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3600">
                <a:solidFill>
                  <a:srgbClr val="FFFF66"/>
                </a:solidFill>
                <a:latin typeface="Arial" charset="0"/>
              </a:rPr>
              <a:t>T</a:t>
            </a:r>
            <a:r>
              <a:rPr lang="en-US" altLang="en-US" sz="1800">
                <a:solidFill>
                  <a:srgbClr val="FFFF66"/>
                </a:solidFill>
                <a:latin typeface="Arial" charset="0"/>
              </a:rPr>
              <a:t>hey answered and said unto him, Abraham is our father. Jesus saith unto them, If ye were Abraham's children, ye would do the works of Abraham.</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3600">
                <a:solidFill>
                  <a:srgbClr val="FFFF66"/>
                </a:solidFill>
                <a:latin typeface="Arial" charset="0"/>
              </a:rPr>
              <a:t>B</a:t>
            </a:r>
            <a:r>
              <a:rPr lang="en-US" altLang="en-US" sz="1800">
                <a:solidFill>
                  <a:srgbClr val="FFFF66"/>
                </a:solidFill>
                <a:latin typeface="Arial" charset="0"/>
              </a:rPr>
              <a:t>ut now ye seek to kill me, a man that hath told you the truth, which I have heard of God; this did not Abraham.</a:t>
            </a:r>
          </a:p>
        </p:txBody>
      </p:sp>
      <p:pic>
        <p:nvPicPr>
          <p:cNvPr id="48131" name="Picture 7" descr="4494275021335432653578_61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57200"/>
            <a:ext cx="3752850" cy="267017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2776" name="Text Box 8"/>
          <p:cNvSpPr txBox="1">
            <a:spLocks noChangeArrowheads="1"/>
          </p:cNvSpPr>
          <p:nvPr/>
        </p:nvSpPr>
        <p:spPr bwMode="auto">
          <a:xfrm>
            <a:off x="4495800" y="3195638"/>
            <a:ext cx="46482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a:solidFill>
                  <a:srgbClr val="FFFF66"/>
                </a:solidFill>
                <a:latin typeface="Arial" charset="0"/>
              </a:rPr>
              <a:t>Y</a:t>
            </a:r>
            <a:r>
              <a:rPr lang="en-US" altLang="en-US" sz="1800">
                <a:solidFill>
                  <a:srgbClr val="FFFF66"/>
                </a:solidFill>
                <a:latin typeface="Arial" charset="0"/>
              </a:rPr>
              <a:t>e do the deeds of your father. Then said they to him, </a:t>
            </a:r>
            <a:r>
              <a:rPr lang="en-US" altLang="en-US" sz="1800" b="1" u="sng">
                <a:solidFill>
                  <a:srgbClr val="FFFF66"/>
                </a:solidFill>
                <a:latin typeface="Arial" charset="0"/>
              </a:rPr>
              <a:t>We be not born of fornication</a:t>
            </a:r>
            <a:r>
              <a:rPr lang="en-US" altLang="en-US" sz="1800">
                <a:solidFill>
                  <a:srgbClr val="FFFF66"/>
                </a:solidFill>
                <a:latin typeface="Arial" charset="0"/>
              </a:rPr>
              <a:t>; we have one Father, even God.</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3600">
                <a:solidFill>
                  <a:srgbClr val="FFFF66"/>
                </a:solidFill>
                <a:latin typeface="Arial" charset="0"/>
              </a:rPr>
              <a:t>J</a:t>
            </a:r>
            <a:r>
              <a:rPr lang="en-US" altLang="en-US" sz="1800">
                <a:solidFill>
                  <a:srgbClr val="FFFF66"/>
                </a:solidFill>
                <a:latin typeface="Arial" charset="0"/>
              </a:rPr>
              <a:t>esus said unto them, If God were your Father, ye would love me; for I proceeded forth and came from God; neither came I of myself, but he sent me. 					[John 8:37-42]</a:t>
            </a:r>
            <a:endParaRPr lang="en-US" altLang="en-US" sz="180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2772">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772">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2772">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2776">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27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7" descr="ArtBook__031_031__TheAngelAppearsToTheShepherds_Sm__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47180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5410200" y="609600"/>
            <a:ext cx="3657600" cy="5602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a:solidFill>
                  <a:srgbClr val="FFFF66"/>
                </a:solidFill>
                <a:latin typeface="Arial" charset="0"/>
              </a:rPr>
              <a:t>A</a:t>
            </a:r>
            <a:r>
              <a:rPr lang="en-US" altLang="en-US" sz="2400">
                <a:solidFill>
                  <a:srgbClr val="FFFF66"/>
                </a:solidFill>
                <a:latin typeface="Arial" charset="0"/>
              </a:rPr>
              <a:t>nd there were in the same country, shepherds abiding in the field, keeping watch over their flocks by night.</a:t>
            </a:r>
          </a:p>
          <a:p>
            <a:pPr eaLnBrk="1" hangingPunct="1">
              <a:spcBef>
                <a:spcPct val="0"/>
              </a:spcBef>
              <a:buFontTx/>
              <a:buNone/>
            </a:pPr>
            <a:endParaRPr lang="en-US" altLang="en-US" sz="2400">
              <a:solidFill>
                <a:srgbClr val="FFFF66"/>
              </a:solidFill>
              <a:latin typeface="Arial" charset="0"/>
            </a:endParaRPr>
          </a:p>
          <a:p>
            <a:pPr eaLnBrk="1" hangingPunct="1">
              <a:spcBef>
                <a:spcPct val="0"/>
              </a:spcBef>
              <a:buFontTx/>
              <a:buNone/>
            </a:pPr>
            <a:r>
              <a:rPr lang="en-US" altLang="en-US" sz="4000">
                <a:solidFill>
                  <a:srgbClr val="FFFF66"/>
                </a:solidFill>
                <a:latin typeface="Arial" charset="0"/>
              </a:rPr>
              <a:t>A</a:t>
            </a:r>
            <a:r>
              <a:rPr lang="en-US" altLang="en-US" sz="2400">
                <a:solidFill>
                  <a:srgbClr val="FFFF66"/>
                </a:solidFill>
                <a:latin typeface="Arial" charset="0"/>
              </a:rPr>
              <a:t>nd lo, an angel of the Lord appeared unto them, and the glory of the Lord shone round about them; and they were sore afraid.</a:t>
            </a:r>
          </a:p>
          <a:p>
            <a:pPr eaLnBrk="1" hangingPunct="1">
              <a:spcBef>
                <a:spcPct val="0"/>
              </a:spcBef>
              <a:buFontTx/>
              <a:buNone/>
            </a:pPr>
            <a:r>
              <a:rPr lang="en-US" altLang="en-US" sz="2400">
                <a:solidFill>
                  <a:srgbClr val="FFFF66"/>
                </a:solidFill>
                <a:latin typeface="Arial" charset="0"/>
              </a:rPr>
              <a:t>                	   </a:t>
            </a:r>
            <a:r>
              <a:rPr lang="en-US" altLang="en-US" sz="1800">
                <a:solidFill>
                  <a:srgbClr val="FFFF66"/>
                </a:solidFill>
                <a:latin typeface="Arial" charset="0"/>
              </a:rPr>
              <a:t>[Luke 2:8-9]</a:t>
            </a:r>
          </a:p>
          <a:p>
            <a:pPr eaLnBrk="1" hangingPunct="1">
              <a:spcBef>
                <a:spcPct val="0"/>
              </a:spcBef>
              <a:buFontTx/>
              <a:buNone/>
            </a:pPr>
            <a:r>
              <a:rPr lang="en-US" altLang="en-US" sz="1800">
                <a:solidFill>
                  <a:srgbClr val="FFFF66"/>
                </a:solidFill>
                <a:latin typeface="Arial"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5" descr="announce_shephe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4857750" cy="6477000"/>
          </a:xfrm>
          <a:prstGeom prst="rect">
            <a:avLst/>
          </a:prstGeom>
          <a:solidFill>
            <a:srgbClr val="996600"/>
          </a:solidFill>
          <a:ln w="28575">
            <a:solidFill>
              <a:srgbClr val="FFFF66"/>
            </a:solidFill>
            <a:miter lim="800000"/>
            <a:headEnd/>
            <a:tailEnd/>
          </a:ln>
        </p:spPr>
      </p:pic>
      <p:sp>
        <p:nvSpPr>
          <p:cNvPr id="96262" name="Text Box 6"/>
          <p:cNvSpPr txBox="1">
            <a:spLocks noChangeArrowheads="1"/>
          </p:cNvSpPr>
          <p:nvPr/>
        </p:nvSpPr>
        <p:spPr bwMode="auto">
          <a:xfrm>
            <a:off x="5867400" y="304800"/>
            <a:ext cx="2971800" cy="60721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a:solidFill>
                  <a:srgbClr val="FFFF66"/>
                </a:solidFill>
                <a:latin typeface="Arial" charset="0"/>
              </a:rPr>
              <a:t>B</a:t>
            </a:r>
            <a:r>
              <a:rPr lang="en-US" altLang="en-US" sz="1800">
                <a:solidFill>
                  <a:srgbClr val="FFFF66"/>
                </a:solidFill>
                <a:latin typeface="Arial" charset="0"/>
              </a:rPr>
              <a:t>ut the angel said unto them, Fear not, </a:t>
            </a:r>
          </a:p>
          <a:p>
            <a:pPr eaLnBrk="1" hangingPunct="1">
              <a:spcBef>
                <a:spcPct val="0"/>
              </a:spcBef>
              <a:buFontTx/>
              <a:buNone/>
            </a:pPr>
            <a:r>
              <a:rPr lang="en-US" altLang="en-US" sz="1800">
                <a:solidFill>
                  <a:srgbClr val="FFFF66"/>
                </a:solidFill>
                <a:latin typeface="Arial" charset="0"/>
              </a:rPr>
              <a:t>for behold, I bring </a:t>
            </a:r>
          </a:p>
          <a:p>
            <a:pPr eaLnBrk="1" hangingPunct="1">
              <a:spcBef>
                <a:spcPct val="0"/>
              </a:spcBef>
              <a:buFontTx/>
              <a:buNone/>
            </a:pPr>
            <a:r>
              <a:rPr lang="en-US" altLang="en-US" sz="1800">
                <a:solidFill>
                  <a:srgbClr val="FFFF66"/>
                </a:solidFill>
                <a:latin typeface="Arial" charset="0"/>
              </a:rPr>
              <a:t>you good tidings of </a:t>
            </a:r>
          </a:p>
          <a:p>
            <a:pPr eaLnBrk="1" hangingPunct="1">
              <a:spcBef>
                <a:spcPct val="0"/>
              </a:spcBef>
              <a:buFontTx/>
              <a:buNone/>
            </a:pPr>
            <a:r>
              <a:rPr lang="en-US" altLang="en-US" sz="1800">
                <a:solidFill>
                  <a:srgbClr val="FFFF66"/>
                </a:solidFill>
                <a:latin typeface="Arial" charset="0"/>
              </a:rPr>
              <a:t>great joy, which shall </a:t>
            </a:r>
          </a:p>
          <a:p>
            <a:pPr eaLnBrk="1" hangingPunct="1">
              <a:spcBef>
                <a:spcPct val="0"/>
              </a:spcBef>
              <a:buFontTx/>
              <a:buNone/>
            </a:pPr>
            <a:r>
              <a:rPr lang="en-US" altLang="en-US" sz="1800">
                <a:solidFill>
                  <a:srgbClr val="FFFF66"/>
                </a:solidFill>
                <a:latin typeface="Arial" charset="0"/>
              </a:rPr>
              <a:t>be to all people.</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3600">
                <a:solidFill>
                  <a:srgbClr val="FFFF66"/>
                </a:solidFill>
                <a:latin typeface="Arial" charset="0"/>
              </a:rPr>
              <a:t>F</a:t>
            </a:r>
            <a:r>
              <a:rPr lang="en-US" altLang="en-US" sz="1800">
                <a:solidFill>
                  <a:srgbClr val="FFFF66"/>
                </a:solidFill>
                <a:latin typeface="Arial" charset="0"/>
              </a:rPr>
              <a:t>or unto you is born this day, in the city of David, a Savior, who is Christ the Lord.</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3600">
                <a:solidFill>
                  <a:srgbClr val="FFFF66"/>
                </a:solidFill>
                <a:latin typeface="Arial" charset="0"/>
              </a:rPr>
              <a:t>A</a:t>
            </a:r>
            <a:r>
              <a:rPr lang="en-US" altLang="en-US" sz="1800">
                <a:solidFill>
                  <a:srgbClr val="FFFF66"/>
                </a:solidFill>
                <a:latin typeface="Arial" charset="0"/>
              </a:rPr>
              <a:t>nd this is the way you shall find the babe, he is wrapped in swaddling clothes, and is lying in a manger.</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1800">
                <a:solidFill>
                  <a:srgbClr val="FFFF66"/>
                </a:solidFill>
                <a:latin typeface="Arial" charset="0"/>
              </a:rPr>
              <a:t>	   [Luke 2:810-12]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62">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6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26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6248400" y="304800"/>
            <a:ext cx="27432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it came to pass, when the angels </a:t>
            </a:r>
          </a:p>
          <a:p>
            <a:pPr eaLnBrk="1" hangingPunct="1">
              <a:spcBef>
                <a:spcPct val="0"/>
              </a:spcBef>
              <a:buFontTx/>
              <a:buNone/>
            </a:pPr>
            <a:r>
              <a:rPr lang="en-US" altLang="en-US" sz="1800" i="1">
                <a:solidFill>
                  <a:srgbClr val="FFFF66"/>
                </a:solidFill>
                <a:latin typeface="Arial" charset="0"/>
              </a:rPr>
              <a:t>were gone away </a:t>
            </a:r>
          </a:p>
          <a:p>
            <a:pPr eaLnBrk="1" hangingPunct="1">
              <a:spcBef>
                <a:spcPct val="0"/>
              </a:spcBef>
              <a:buFontTx/>
              <a:buNone/>
            </a:pPr>
            <a:r>
              <a:rPr lang="en-US" altLang="en-US" sz="1800" i="1">
                <a:solidFill>
                  <a:srgbClr val="FFFF66"/>
                </a:solidFill>
                <a:latin typeface="Arial" charset="0"/>
              </a:rPr>
              <a:t>from them into heaven, the shepherds said one to another, Let us now go, even unto Bethlehem, and see this thing which is come to pass, which the Lord has made known unto us.</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they came with haste, and found Mary and Joseph, and the babe lying in a manger.</a:t>
            </a:r>
            <a:r>
              <a:rPr lang="en-US" altLang="en-US" sz="1800">
                <a:solidFill>
                  <a:srgbClr val="FFFF66"/>
                </a:solidFill>
                <a:latin typeface="Arial" charset="0"/>
              </a:rPr>
              <a:t> 		         	  [Luke 2:15-16] </a:t>
            </a:r>
          </a:p>
        </p:txBody>
      </p:sp>
      <p:pic>
        <p:nvPicPr>
          <p:cNvPr id="51203" name="Picture 6" descr="Shepherds visit Baby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5715000" cy="4602163"/>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066800"/>
            <a:ext cx="7848600" cy="4462463"/>
          </a:xfrm>
          <a:prstGeom prst="rect">
            <a:avLst/>
          </a:prstGeom>
          <a:noFill/>
        </p:spPr>
        <p:txBody>
          <a:bodyPr>
            <a:spAutoFit/>
          </a:bodyPr>
          <a:lstStyle/>
          <a:p>
            <a:pPr>
              <a:defRPr/>
            </a:pPr>
            <a:r>
              <a:rPr lang="en-US" sz="4400" dirty="0">
                <a:solidFill>
                  <a:schemeClr val="bg1"/>
                </a:solidFill>
                <a:effectLst>
                  <a:outerShdw blurRad="38100" dist="38100" dir="2700000" algn="tl">
                    <a:srgbClr val="000000">
                      <a:alpha val="43137"/>
                    </a:srgbClr>
                  </a:outerShdw>
                </a:effectLst>
                <a:latin typeface="+mj-lt"/>
              </a:rPr>
              <a:t>F</a:t>
            </a:r>
            <a:r>
              <a:rPr lang="en-US" sz="2800" dirty="0">
                <a:solidFill>
                  <a:schemeClr val="bg1"/>
                </a:solidFill>
                <a:effectLst>
                  <a:outerShdw blurRad="38100" dist="38100" dir="2700000" algn="tl">
                    <a:srgbClr val="000000">
                      <a:alpha val="43137"/>
                    </a:srgbClr>
                  </a:outerShdw>
                </a:effectLst>
                <a:latin typeface="+mj-lt"/>
              </a:rPr>
              <a:t>or the time will come when they will not endure sound doctrine; but after their own lusts shall they heap to themselves teachers, having itching ears;</a:t>
            </a:r>
          </a:p>
          <a:p>
            <a:pPr>
              <a:defRPr/>
            </a:pPr>
            <a:endParaRPr lang="en-US" sz="2800" dirty="0">
              <a:solidFill>
                <a:schemeClr val="bg1"/>
              </a:solidFill>
              <a:effectLst>
                <a:outerShdw blurRad="38100" dist="38100" dir="2700000" algn="tl">
                  <a:srgbClr val="000000">
                    <a:alpha val="43137"/>
                  </a:srgbClr>
                </a:outerShdw>
              </a:effectLst>
              <a:latin typeface="+mj-lt"/>
            </a:endParaRPr>
          </a:p>
          <a:p>
            <a:pPr>
              <a:defRPr/>
            </a:pPr>
            <a:r>
              <a:rPr lang="en-US" sz="4400" dirty="0">
                <a:solidFill>
                  <a:schemeClr val="bg1"/>
                </a:solidFill>
                <a:effectLst>
                  <a:outerShdw blurRad="38100" dist="38100" dir="2700000" algn="tl">
                    <a:srgbClr val="000000">
                      <a:alpha val="43137"/>
                    </a:srgbClr>
                  </a:outerShdw>
                </a:effectLst>
                <a:latin typeface="+mj-lt"/>
              </a:rPr>
              <a:t>A</a:t>
            </a:r>
            <a:r>
              <a:rPr lang="en-US" sz="2800" dirty="0">
                <a:solidFill>
                  <a:schemeClr val="bg1"/>
                </a:solidFill>
                <a:effectLst>
                  <a:outerShdw blurRad="38100" dist="38100" dir="2700000" algn="tl">
                    <a:srgbClr val="000000">
                      <a:alpha val="43137"/>
                    </a:srgbClr>
                  </a:outerShdw>
                </a:effectLst>
                <a:latin typeface="+mj-lt"/>
              </a:rPr>
              <a:t>nd they shall turn away their ears from the truth, and [</a:t>
            </a:r>
            <a:r>
              <a:rPr lang="en-US" sz="2800" dirty="0">
                <a:solidFill>
                  <a:srgbClr val="FFFF00"/>
                </a:solidFill>
                <a:effectLst>
                  <a:outerShdw blurRad="38100" dist="38100" dir="2700000" algn="tl">
                    <a:srgbClr val="000000">
                      <a:alpha val="43137"/>
                    </a:srgbClr>
                  </a:outerShdw>
                </a:effectLst>
                <a:latin typeface="+mj-lt"/>
              </a:rPr>
              <a:t>the truth</a:t>
            </a:r>
            <a:r>
              <a:rPr lang="en-US" sz="2800" dirty="0">
                <a:solidFill>
                  <a:schemeClr val="bg1"/>
                </a:solidFill>
                <a:effectLst>
                  <a:outerShdw blurRad="38100" dist="38100" dir="2700000" algn="tl">
                    <a:srgbClr val="000000">
                      <a:alpha val="43137"/>
                    </a:srgbClr>
                  </a:outerShdw>
                </a:effectLst>
                <a:latin typeface="+mj-lt"/>
              </a:rPr>
              <a:t>] shall be turned unto fables. </a:t>
            </a:r>
          </a:p>
          <a:p>
            <a:pPr>
              <a:defRPr/>
            </a:pPr>
            <a:endParaRPr lang="en-US" sz="2800" dirty="0">
              <a:solidFill>
                <a:schemeClr val="bg1"/>
              </a:solidFill>
              <a:effectLst>
                <a:outerShdw blurRad="38100" dist="38100" dir="2700000" algn="tl">
                  <a:srgbClr val="000000">
                    <a:alpha val="43137"/>
                  </a:srgbClr>
                </a:outerShdw>
              </a:effectLst>
              <a:latin typeface="+mj-lt"/>
            </a:endParaRPr>
          </a:p>
          <a:p>
            <a:pPr>
              <a:defRPr/>
            </a:pPr>
            <a:r>
              <a:rPr lang="en-US" sz="2800" dirty="0">
                <a:solidFill>
                  <a:schemeClr val="bg1"/>
                </a:solidFill>
                <a:effectLst>
                  <a:outerShdw blurRad="38100" dist="38100" dir="2700000" algn="tl">
                    <a:srgbClr val="000000">
                      <a:alpha val="43137"/>
                    </a:srgbClr>
                  </a:outerShdw>
                </a:effectLst>
                <a:latin typeface="+mj-lt"/>
              </a:rPr>
              <a:t>					   [2 Timothy 4:3-4] </a:t>
            </a:r>
          </a:p>
        </p:txBody>
      </p:sp>
      <p:sp>
        <p:nvSpPr>
          <p:cNvPr id="2" name="TextBox 1"/>
          <p:cNvSpPr txBox="1"/>
          <p:nvPr/>
        </p:nvSpPr>
        <p:spPr>
          <a:xfrm rot="20470062">
            <a:off x="474663" y="1327150"/>
            <a:ext cx="7785100" cy="3046413"/>
          </a:xfrm>
          <a:prstGeom prst="rect">
            <a:avLst/>
          </a:prstGeom>
          <a:solidFill>
            <a:schemeClr val="tx2">
              <a:lumMod val="40000"/>
              <a:lumOff val="60000"/>
            </a:schemeClr>
          </a:solidFill>
          <a:ln w="38100">
            <a:solidFill>
              <a:schemeClr val="bg1"/>
            </a:solidFill>
          </a:ln>
        </p:spPr>
        <p:txBody>
          <a:bodyPr>
            <a:spAutoFit/>
          </a:bodyPr>
          <a:lstStyle/>
          <a:p>
            <a:pPr>
              <a:defRPr/>
            </a:pPr>
            <a:r>
              <a:rPr lang="en-US" sz="3200" dirty="0">
                <a:latin typeface="+mn-lt"/>
              </a:rPr>
              <a:t>FABLE, </a:t>
            </a:r>
            <a:r>
              <a:rPr lang="en-US" sz="3200" dirty="0" err="1">
                <a:latin typeface="+mn-lt"/>
              </a:rPr>
              <a:t>v.i</a:t>
            </a:r>
            <a:r>
              <a:rPr lang="en-US" sz="3200" dirty="0">
                <a:latin typeface="+mn-lt"/>
              </a:rPr>
              <a:t>.</a:t>
            </a:r>
          </a:p>
          <a:p>
            <a:pPr>
              <a:defRPr/>
            </a:pPr>
            <a:r>
              <a:rPr lang="en-US" sz="3200" dirty="0">
                <a:latin typeface="+mn-lt"/>
              </a:rPr>
              <a:t>	1. To feign; to write fiction.</a:t>
            </a:r>
          </a:p>
          <a:p>
            <a:pPr>
              <a:defRPr/>
            </a:pPr>
            <a:r>
              <a:rPr lang="en-US" sz="3200" dirty="0">
                <a:latin typeface="+mn-lt"/>
              </a:rPr>
              <a:t>		Vain now the tales which 				fabling poets tell.</a:t>
            </a:r>
          </a:p>
          <a:p>
            <a:pPr>
              <a:defRPr/>
            </a:pPr>
            <a:endParaRPr lang="en-US" sz="3200" dirty="0">
              <a:latin typeface="+mn-lt"/>
            </a:endParaRPr>
          </a:p>
          <a:p>
            <a:pPr>
              <a:defRPr/>
            </a:pPr>
            <a:r>
              <a:rPr lang="en-US" sz="3200" dirty="0">
                <a:latin typeface="+mn-lt"/>
              </a:rPr>
              <a:t>	2. To tell falsehoods.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152400" y="107950"/>
            <a:ext cx="3048000"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b="1" dirty="0">
                <a:solidFill>
                  <a:srgbClr val="FFFF66"/>
                </a:solidFill>
                <a:latin typeface="Arial" charset="0"/>
              </a:rPr>
              <a:t>When was Christ born?</a:t>
            </a:r>
            <a:endParaRPr lang="en-US" altLang="en-US" sz="900" b="1" dirty="0">
              <a:solidFill>
                <a:srgbClr val="FFFF66"/>
              </a:solidFill>
              <a:latin typeface="Arial" charset="0"/>
            </a:endParaRPr>
          </a:p>
          <a:p>
            <a:pPr eaLnBrk="1" hangingPunct="1">
              <a:spcBef>
                <a:spcPct val="50000"/>
              </a:spcBef>
              <a:buFontTx/>
              <a:buNone/>
            </a:pPr>
            <a:r>
              <a:rPr lang="en-US" altLang="en-US" sz="3600" i="1" dirty="0">
                <a:solidFill>
                  <a:srgbClr val="FFFF66"/>
                </a:solidFill>
                <a:latin typeface="Arial" charset="0"/>
              </a:rPr>
              <a:t>A</a:t>
            </a:r>
            <a:r>
              <a:rPr lang="en-US" altLang="en-US" sz="1800" i="1" dirty="0">
                <a:solidFill>
                  <a:srgbClr val="FFFF66"/>
                </a:solidFill>
                <a:latin typeface="Arial" charset="0"/>
              </a:rPr>
              <a:t>pril 6, ... is a particularly significant date because it commemorates not only the anniversary of the organization of The Church of Jesus Christ of Latter-day Saints in this dispensation, but is also the possible anniversary of the birth of the Savior, our Lord and Master, Jesus Christ.</a:t>
            </a:r>
          </a:p>
        </p:txBody>
      </p:sp>
      <p:pic>
        <p:nvPicPr>
          <p:cNvPr id="34824" name="Picture 8" descr="calendar-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25" y="107950"/>
            <a:ext cx="5832475" cy="43116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4825" name="Rectangle 9"/>
          <p:cNvSpPr>
            <a:spLocks noChangeArrowheads="1"/>
          </p:cNvSpPr>
          <p:nvPr/>
        </p:nvSpPr>
        <p:spPr bwMode="auto">
          <a:xfrm>
            <a:off x="175054" y="4721096"/>
            <a:ext cx="88328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just" eaLnBrk="1" hangingPunct="1">
              <a:spcBef>
                <a:spcPct val="0"/>
              </a:spcBef>
              <a:buFontTx/>
              <a:buNone/>
            </a:pPr>
            <a:r>
              <a:rPr lang="en-US" altLang="en-US" sz="3600" i="1" dirty="0">
                <a:solidFill>
                  <a:srgbClr val="FFFF66"/>
                </a:solidFill>
                <a:latin typeface="Arial" charset="0"/>
              </a:rPr>
              <a:t>T</a:t>
            </a:r>
            <a:r>
              <a:rPr lang="en-US" altLang="en-US" sz="1800" i="1" dirty="0">
                <a:solidFill>
                  <a:srgbClr val="FFFF66"/>
                </a:solidFill>
                <a:latin typeface="Arial" charset="0"/>
              </a:rPr>
              <a:t>he rise of the church of Christ in these last days, being one thousand eight hundred and thirty years since the coming of our Lord and Savior Jesus Christ in the flesh, it being regularly organized and established agreeably to the laws of our country, by the will and commandments of God in the fourth month, and on the sixth day of the month which is called April;</a:t>
            </a:r>
            <a:r>
              <a:rPr lang="en-US" altLang="en-US" sz="1800" dirty="0">
                <a:solidFill>
                  <a:srgbClr val="FFFF66"/>
                </a:solidFill>
                <a:latin typeface="Arial" charset="0"/>
              </a:rPr>
              <a:t> </a:t>
            </a:r>
          </a:p>
          <a:p>
            <a:pPr eaLnBrk="1" hangingPunct="1">
              <a:spcBef>
                <a:spcPct val="0"/>
              </a:spcBef>
              <a:buFontTx/>
              <a:buNone/>
            </a:pPr>
            <a:r>
              <a:rPr lang="en-US" altLang="en-US" sz="1800" dirty="0">
                <a:solidFill>
                  <a:srgbClr val="FFFF66"/>
                </a:solidFill>
                <a:latin typeface="Arial" charset="0"/>
              </a:rPr>
              <a:t>					            	                   [Sec 17:1a]</a:t>
            </a:r>
            <a:r>
              <a:rPr lang="en-US" altLang="en-US" sz="1800" dirty="0">
                <a:latin typeface="Arial"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313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17463"/>
            <a:ext cx="8686800" cy="2062162"/>
          </a:xfrm>
          <a:prstGeom prst="rect">
            <a:avLst/>
          </a:prstGeom>
        </p:spPr>
        <p:txBody>
          <a:bodyPr>
            <a:spAutoFit/>
          </a:bodyPr>
          <a:lstStyle/>
          <a:p>
            <a:pPr>
              <a:defRPr/>
            </a:pPr>
            <a:r>
              <a:rPr lang="en-US" sz="4400" dirty="0">
                <a:latin typeface="+mn-lt"/>
              </a:rPr>
              <a:t>Y</a:t>
            </a:r>
            <a:r>
              <a:rPr lang="en-US" sz="2800" dirty="0">
                <a:latin typeface="+mn-lt"/>
              </a:rPr>
              <a:t>ea, even six hundred years from the time that my father left Jerusalem, a prophet would the Lord God raise up among the Jews, even a Messiah; or, in other words, a Savior of the world. 		           [1 Nephi 3:4] </a:t>
            </a:r>
          </a:p>
        </p:txBody>
      </p:sp>
      <p:sp>
        <p:nvSpPr>
          <p:cNvPr id="5" name="Rectangle 4"/>
          <p:cNvSpPr/>
          <p:nvPr/>
        </p:nvSpPr>
        <p:spPr>
          <a:xfrm>
            <a:off x="241300" y="2074863"/>
            <a:ext cx="8686800" cy="4464050"/>
          </a:xfrm>
          <a:prstGeom prst="rect">
            <a:avLst/>
          </a:prstGeom>
        </p:spPr>
        <p:txBody>
          <a:bodyPr>
            <a:spAutoFit/>
          </a:bodyPr>
          <a:lstStyle/>
          <a:p>
            <a:pPr>
              <a:defRPr/>
            </a:pPr>
            <a:r>
              <a:rPr lang="en-US" sz="4400" dirty="0">
                <a:latin typeface="+mn-lt"/>
              </a:rPr>
              <a:t>A</a:t>
            </a:r>
            <a:r>
              <a:rPr lang="en-US" sz="2800" dirty="0">
                <a:latin typeface="+mn-lt"/>
              </a:rPr>
              <a:t>nd six hundred and nine years had passed away, since Lehi left Jerusalem; and nine years had passed away, from the time when the sign was given, which was spoken of by the prophets, that Christ should come into the world.</a:t>
            </a:r>
          </a:p>
          <a:p>
            <a:pPr>
              <a:defRPr/>
            </a:pPr>
            <a:endParaRPr lang="en-US" sz="2800" dirty="0">
              <a:latin typeface="+mn-lt"/>
            </a:endParaRPr>
          </a:p>
          <a:p>
            <a:pPr>
              <a:defRPr/>
            </a:pPr>
            <a:r>
              <a:rPr lang="en-US" sz="4400" dirty="0">
                <a:latin typeface="+mn-lt"/>
              </a:rPr>
              <a:t>N</a:t>
            </a:r>
            <a:r>
              <a:rPr lang="en-US" sz="2800" dirty="0">
                <a:latin typeface="+mn-lt"/>
              </a:rPr>
              <a:t>ow the Nephites began to reckon their time from this period when the sign was given or from the coming of Christ; 			  [3 Nephi 1:44-45]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685800" y="609600"/>
            <a:ext cx="4267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i="1">
                <a:solidFill>
                  <a:srgbClr val="FFFF66"/>
                </a:solidFill>
                <a:latin typeface="Arial" charset="0"/>
              </a:rPr>
              <a:t>A</a:t>
            </a:r>
            <a:r>
              <a:rPr lang="en-US" altLang="en-US" sz="1800" i="1">
                <a:solidFill>
                  <a:srgbClr val="FFFF66"/>
                </a:solidFill>
                <a:latin typeface="Arial" charset="0"/>
              </a:rPr>
              <a:t>nd when </a:t>
            </a:r>
            <a:r>
              <a:rPr lang="en-US" altLang="en-US" sz="1800" b="1" i="1" u="sng">
                <a:solidFill>
                  <a:srgbClr val="FFFF66"/>
                </a:solidFill>
                <a:latin typeface="Arial" charset="0"/>
              </a:rPr>
              <a:t>eight days were accomplished</a:t>
            </a:r>
            <a:r>
              <a:rPr lang="en-US" altLang="en-US" sz="1800" i="1">
                <a:solidFill>
                  <a:srgbClr val="FFFF66"/>
                </a:solidFill>
                <a:latin typeface="Arial" charset="0"/>
              </a:rPr>
              <a:t> for the circumcising of the child, his name was called Jesus; which was so named of the angel, before he was conceived.</a:t>
            </a:r>
            <a:r>
              <a:rPr lang="en-US" altLang="en-US" sz="1800">
                <a:solidFill>
                  <a:srgbClr val="FFFF66"/>
                </a:solidFill>
                <a:latin typeface="Arial" charset="0"/>
              </a:rPr>
              <a:t> 	  				   [Luke 2:21]</a:t>
            </a:r>
          </a:p>
        </p:txBody>
      </p:sp>
      <p:pic>
        <p:nvPicPr>
          <p:cNvPr id="36870" name="Picture 6" descr="baby+frown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3478213" cy="394652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6871" name="Text Box 7"/>
          <p:cNvSpPr txBox="1">
            <a:spLocks noChangeArrowheads="1"/>
          </p:cNvSpPr>
          <p:nvPr/>
        </p:nvSpPr>
        <p:spPr bwMode="auto">
          <a:xfrm>
            <a:off x="381000" y="3200400"/>
            <a:ext cx="79248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the Lord spake unto Moses, saying,</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S</a:t>
            </a:r>
            <a:r>
              <a:rPr lang="en-US" altLang="en-US" sz="1800" i="1">
                <a:solidFill>
                  <a:srgbClr val="FFFF66"/>
                </a:solidFill>
                <a:latin typeface="Arial" charset="0"/>
              </a:rPr>
              <a:t>peak unto the children of Israel, saying, If a woman have conceived seed, and borne a man child, then she shall be unclean seven days; according to the days of the separation for her infirmity shall she be unclean.</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in the eighth day, the man child shall be circumcised.</a:t>
            </a:r>
            <a:r>
              <a:rPr lang="en-US" altLang="en-US" sz="1800">
                <a:solidFill>
                  <a:srgbClr val="FFFF66"/>
                </a:solidFill>
                <a:latin typeface="Arial" charset="0"/>
              </a:rPr>
              <a:t> </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1800">
                <a:solidFill>
                  <a:srgbClr val="FFFF66"/>
                </a:solidFill>
                <a:latin typeface="Arial" charset="0"/>
              </a:rPr>
              <a:t>					      	    [Leviticus 12:1-3] </a:t>
            </a:r>
            <a:endParaRPr lang="en-US" altLang="en-US" sz="180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7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71">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7620000" cy="6216650"/>
          </a:xfrm>
          <a:prstGeom prst="rect">
            <a:avLst/>
          </a:prstGeom>
          <a:noFill/>
        </p:spPr>
        <p:txBody>
          <a:bodyPr>
            <a:spAutoFit/>
          </a:bodyPr>
          <a:lstStyle/>
          <a:p>
            <a:pPr>
              <a:defRPr/>
            </a:pPr>
            <a:r>
              <a:rPr lang="en-US" sz="4000" dirty="0">
                <a:solidFill>
                  <a:srgbClr val="FFFF00"/>
                </a:solidFill>
                <a:effectLst>
                  <a:outerShdw blurRad="38100" dist="38100" dir="2700000" algn="tl">
                    <a:srgbClr val="000000">
                      <a:alpha val="43137"/>
                    </a:srgbClr>
                  </a:outerShdw>
                </a:effectLst>
                <a:latin typeface="+mj-lt"/>
              </a:rPr>
              <a:t>A</a:t>
            </a:r>
            <a:r>
              <a:rPr lang="en-US" dirty="0">
                <a:solidFill>
                  <a:srgbClr val="FFFF00"/>
                </a:solidFill>
                <a:effectLst>
                  <a:outerShdw blurRad="38100" dist="38100" dir="2700000" algn="tl">
                    <a:srgbClr val="000000">
                      <a:alpha val="43137"/>
                    </a:srgbClr>
                  </a:outerShdw>
                </a:effectLst>
                <a:latin typeface="+mj-lt"/>
              </a:rPr>
              <a:t>fter a day or two of rest Joseph and Mary probably set out for Nazareth some sixty-nine miles away.</a:t>
            </a:r>
          </a:p>
          <a:p>
            <a:pPr>
              <a:defRPr/>
            </a:pPr>
            <a:endParaRPr lang="en-US" sz="1400" dirty="0">
              <a:solidFill>
                <a:srgbClr val="FFFF00"/>
              </a:solidFill>
              <a:effectLst>
                <a:outerShdw blurRad="38100" dist="38100" dir="2700000" algn="tl">
                  <a:srgbClr val="000000">
                    <a:alpha val="43137"/>
                  </a:srgbClr>
                </a:outerShdw>
              </a:effectLst>
              <a:latin typeface="+mj-lt"/>
            </a:endParaRPr>
          </a:p>
          <a:p>
            <a:pPr>
              <a:defRPr/>
            </a:pPr>
            <a:r>
              <a:rPr lang="en-US" sz="4000" dirty="0">
                <a:solidFill>
                  <a:srgbClr val="FFFF00"/>
                </a:solidFill>
                <a:effectLst>
                  <a:outerShdw blurRad="38100" dist="38100" dir="2700000" algn="tl">
                    <a:srgbClr val="000000">
                      <a:alpha val="43137"/>
                    </a:srgbClr>
                  </a:outerShdw>
                </a:effectLst>
                <a:latin typeface="+mj-lt"/>
              </a:rPr>
              <a:t>C</a:t>
            </a:r>
            <a:r>
              <a:rPr lang="en-US" dirty="0">
                <a:solidFill>
                  <a:srgbClr val="FFFF00"/>
                </a:solidFill>
                <a:effectLst>
                  <a:outerShdw blurRad="38100" dist="38100" dir="2700000" algn="tl">
                    <a:srgbClr val="000000">
                      <a:alpha val="43137"/>
                    </a:srgbClr>
                  </a:outerShdw>
                </a:effectLst>
                <a:latin typeface="+mj-lt"/>
              </a:rPr>
              <a:t>ircumstances dictated their choices. A mother could </a:t>
            </a:r>
            <a:r>
              <a:rPr lang="en-US" sz="2800" b="1" dirty="0">
                <a:solidFill>
                  <a:srgbClr val="FFFF00"/>
                </a:solidFill>
                <a:effectLst>
                  <a:outerShdw blurRad="38100" dist="38100" dir="2700000" algn="tl">
                    <a:srgbClr val="000000">
                      <a:alpha val="43137"/>
                    </a:srgbClr>
                  </a:outerShdw>
                </a:effectLst>
                <a:latin typeface="+mj-lt"/>
              </a:rPr>
              <a:t>not enter the temple until after forty days following the birth of a male child</a:t>
            </a:r>
            <a:r>
              <a:rPr lang="en-US" dirty="0">
                <a:solidFill>
                  <a:srgbClr val="FFFF00"/>
                </a:solidFill>
                <a:effectLst>
                  <a:outerShdw blurRad="38100" dist="38100" dir="2700000" algn="tl">
                    <a:srgbClr val="000000">
                      <a:alpha val="43137"/>
                    </a:srgbClr>
                  </a:outerShdw>
                </a:effectLst>
                <a:latin typeface="+mj-lt"/>
              </a:rPr>
              <a:t> and it made no practical or economic sense to stay in the “manger” situation for forty days and nights. </a:t>
            </a:r>
          </a:p>
          <a:p>
            <a:pPr>
              <a:defRPr/>
            </a:pPr>
            <a:endParaRPr lang="en-US" sz="1400" dirty="0">
              <a:solidFill>
                <a:srgbClr val="FFFF00"/>
              </a:solidFill>
              <a:effectLst>
                <a:outerShdw blurRad="38100" dist="38100" dir="2700000" algn="tl">
                  <a:srgbClr val="000000">
                    <a:alpha val="43137"/>
                  </a:srgbClr>
                </a:outerShdw>
              </a:effectLst>
              <a:latin typeface="+mj-lt"/>
            </a:endParaRPr>
          </a:p>
          <a:p>
            <a:pPr>
              <a:defRPr/>
            </a:pPr>
            <a:r>
              <a:rPr lang="en-US" sz="4000" dirty="0">
                <a:solidFill>
                  <a:srgbClr val="FFFF00"/>
                </a:solidFill>
                <a:effectLst>
                  <a:outerShdw blurRad="38100" dist="38100" dir="2700000" algn="tl">
                    <a:srgbClr val="000000">
                      <a:alpha val="43137"/>
                    </a:srgbClr>
                  </a:outerShdw>
                </a:effectLst>
                <a:latin typeface="+mj-lt"/>
              </a:rPr>
              <a:t>T</a:t>
            </a:r>
            <a:r>
              <a:rPr lang="en-US" dirty="0">
                <a:solidFill>
                  <a:srgbClr val="FFFF00"/>
                </a:solidFill>
                <a:effectLst>
                  <a:outerShdw blurRad="38100" dist="38100" dir="2700000" algn="tl">
                    <a:srgbClr val="000000">
                      <a:alpha val="43137"/>
                    </a:srgbClr>
                  </a:outerShdw>
                </a:effectLst>
                <a:latin typeface="+mj-lt"/>
              </a:rPr>
              <a:t>he journey would take about five or six days allowing them to arrive home in time for the baby’s circumcision.</a:t>
            </a:r>
          </a:p>
          <a:p>
            <a:pPr>
              <a:defRPr/>
            </a:pPr>
            <a:endParaRPr lang="en-US" sz="1800" dirty="0">
              <a:solidFill>
                <a:srgbClr val="FFFF00"/>
              </a:solidFill>
              <a:effectLst>
                <a:outerShdw blurRad="38100" dist="38100" dir="2700000" algn="tl">
                  <a:srgbClr val="000000">
                    <a:alpha val="43137"/>
                  </a:srgbClr>
                </a:outerShdw>
              </a:effectLst>
              <a:latin typeface="+mj-lt"/>
            </a:endParaRPr>
          </a:p>
          <a:p>
            <a:pPr>
              <a:defRPr/>
            </a:pPr>
            <a:r>
              <a:rPr lang="en-US" sz="1600" b="1" dirty="0"/>
              <a:t>The Man Who Circumcised Jesus</a:t>
            </a:r>
          </a:p>
          <a:p>
            <a:pPr>
              <a:defRPr/>
            </a:pPr>
            <a:r>
              <a:rPr lang="en-US" sz="1600" dirty="0"/>
              <a:t>By Kenneth Westby</a:t>
            </a:r>
          </a:p>
          <a:p>
            <a:pPr>
              <a:defRPr/>
            </a:pPr>
            <a:r>
              <a:rPr lang="en-US" dirty="0">
                <a:solidFill>
                  <a:srgbClr val="FFFF00"/>
                </a:solidFill>
                <a:effectLst>
                  <a:outerShdw blurRad="38100" dist="38100" dir="2700000" algn="tl">
                    <a:srgbClr val="000000">
                      <a:alpha val="43137"/>
                    </a:srgbClr>
                  </a:outerShdw>
                </a:effectLst>
                <a:latin typeface="+mj-lt"/>
              </a:rPr>
              <a:t> </a:t>
            </a:r>
          </a:p>
        </p:txBody>
      </p:sp>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443413"/>
            <a:ext cx="1335088"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9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8305800" cy="4894263"/>
          </a:xfrm>
          <a:prstGeom prst="rect">
            <a:avLst/>
          </a:prstGeom>
          <a:noFill/>
        </p:spPr>
        <p:txBody>
          <a:bodyPr>
            <a:spAutoFit/>
          </a:bodyPr>
          <a:lstStyle/>
          <a:p>
            <a:pPr>
              <a:defRPr/>
            </a:pPr>
            <a:r>
              <a:rPr lang="en-US" sz="4000" dirty="0">
                <a:solidFill>
                  <a:srgbClr val="FFC000"/>
                </a:solidFill>
                <a:effectLst>
                  <a:outerShdw blurRad="38100" dist="38100" dir="2700000" algn="tl">
                    <a:srgbClr val="000000">
                      <a:alpha val="43137"/>
                    </a:srgbClr>
                  </a:outerShdw>
                </a:effectLst>
                <a:latin typeface="+mj-lt"/>
              </a:rPr>
              <a:t>A</a:t>
            </a:r>
            <a:r>
              <a:rPr lang="en-US" dirty="0">
                <a:solidFill>
                  <a:srgbClr val="FFC000"/>
                </a:solidFill>
                <a:effectLst>
                  <a:outerShdw blurRad="38100" dist="38100" dir="2700000" algn="tl">
                    <a:srgbClr val="000000">
                      <a:alpha val="43137"/>
                    </a:srgbClr>
                  </a:outerShdw>
                </a:effectLst>
                <a:latin typeface="+mj-lt"/>
              </a:rPr>
              <a:t>braham’s son of promise, Isaac, was circumcised on the eighth day as instructed by God. From that time circumcision became a most important rite in Israel and was carefully honored by the Jews in the days of Jesus. </a:t>
            </a:r>
          </a:p>
          <a:p>
            <a:pPr>
              <a:defRPr/>
            </a:pPr>
            <a:endParaRPr lang="en-US" dirty="0">
              <a:solidFill>
                <a:srgbClr val="FFC000"/>
              </a:solidFill>
              <a:effectLst>
                <a:outerShdw blurRad="38100" dist="38100" dir="2700000" algn="tl">
                  <a:srgbClr val="000000">
                    <a:alpha val="43137"/>
                  </a:srgbClr>
                </a:outerShdw>
              </a:effectLst>
              <a:latin typeface="+mj-lt"/>
            </a:endParaRPr>
          </a:p>
          <a:p>
            <a:pPr>
              <a:defRPr/>
            </a:pPr>
            <a:endParaRPr lang="en-US" dirty="0">
              <a:solidFill>
                <a:srgbClr val="FFC000"/>
              </a:solidFill>
              <a:effectLst>
                <a:outerShdw blurRad="38100" dist="38100" dir="2700000" algn="tl">
                  <a:srgbClr val="000000">
                    <a:alpha val="43137"/>
                  </a:srgbClr>
                </a:outerShdw>
              </a:effectLst>
              <a:latin typeface="+mj-lt"/>
            </a:endParaRPr>
          </a:p>
          <a:p>
            <a:pPr>
              <a:defRPr/>
            </a:pPr>
            <a:endParaRPr lang="en-US" dirty="0">
              <a:solidFill>
                <a:srgbClr val="FFC000"/>
              </a:solidFill>
              <a:effectLst>
                <a:outerShdw blurRad="38100" dist="38100" dir="2700000" algn="tl">
                  <a:srgbClr val="000000">
                    <a:alpha val="43137"/>
                  </a:srgbClr>
                </a:outerShdw>
              </a:effectLst>
              <a:latin typeface="+mj-lt"/>
            </a:endParaRPr>
          </a:p>
          <a:p>
            <a:pPr>
              <a:defRPr/>
            </a:pPr>
            <a:r>
              <a:rPr lang="en-US" sz="3200" dirty="0">
                <a:solidFill>
                  <a:srgbClr val="FFFF00"/>
                </a:solidFill>
                <a:effectLst>
                  <a:outerShdw blurRad="38100" dist="38100" dir="2700000" algn="tl">
                    <a:srgbClr val="000000">
                      <a:alpha val="43137"/>
                    </a:srgbClr>
                  </a:outerShdw>
                </a:effectLst>
                <a:latin typeface="+mj-lt"/>
              </a:rPr>
              <a:t>(Ishmael, Abraham’s other son by handmaid Hagar, was circumcised at age thirteen and to this day Arabs practice circumcision upon their males at age thirteen.)</a:t>
            </a:r>
          </a:p>
        </p:txBody>
      </p:sp>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191250" cy="5695950"/>
          </a:xfrm>
          <a:prstGeom prst="rect">
            <a:avLst/>
          </a:prstGeom>
          <a:noFill/>
          <a:ln w="57150">
            <a:solidFill>
              <a:schemeClr val="bg1"/>
            </a:solidFill>
            <a:miter lim="800000"/>
            <a:headEnd/>
            <a:tailEnd/>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0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8534400" cy="5447645"/>
          </a:xfrm>
          <a:prstGeom prst="rect">
            <a:avLst/>
          </a:prstGeom>
          <a:noFill/>
        </p:spPr>
        <p:txBody>
          <a:bodyPr>
            <a:spAutoFit/>
          </a:bodyPr>
          <a:lstStyle/>
          <a:p>
            <a:pPr>
              <a:defRPr/>
            </a:pPr>
            <a:r>
              <a:rPr lang="en-US" sz="4000" dirty="0">
                <a:solidFill>
                  <a:srgbClr val="FFFF00"/>
                </a:solidFill>
                <a:effectLst>
                  <a:outerShdw blurRad="38100" dist="38100" dir="2700000" algn="tl">
                    <a:srgbClr val="000000">
                      <a:alpha val="43137"/>
                    </a:srgbClr>
                  </a:outerShdw>
                </a:effectLst>
                <a:latin typeface="+mj-lt"/>
              </a:rPr>
              <a:t>T</a:t>
            </a:r>
            <a:r>
              <a:rPr lang="en-US" dirty="0">
                <a:solidFill>
                  <a:srgbClr val="FFFF00"/>
                </a:solidFill>
                <a:effectLst>
                  <a:outerShdw blurRad="38100" dist="38100" dir="2700000" algn="tl">
                    <a:srgbClr val="000000">
                      <a:alpha val="43137"/>
                    </a:srgbClr>
                  </a:outerShdw>
                </a:effectLst>
                <a:latin typeface="+mj-lt"/>
              </a:rPr>
              <a:t>he circumciser of Jesus is unnamed in Luke’s account.</a:t>
            </a:r>
          </a:p>
          <a:p>
            <a:pPr>
              <a:defRPr/>
            </a:pPr>
            <a:endParaRPr lang="en-US" sz="1400" dirty="0">
              <a:solidFill>
                <a:srgbClr val="FFFF00"/>
              </a:solidFill>
              <a:effectLst>
                <a:outerShdw blurRad="38100" dist="38100" dir="2700000" algn="tl">
                  <a:srgbClr val="000000">
                    <a:alpha val="43137"/>
                  </a:srgbClr>
                </a:outerShdw>
              </a:effectLst>
              <a:latin typeface="+mj-lt"/>
            </a:endParaRPr>
          </a:p>
          <a:p>
            <a:pPr>
              <a:defRPr/>
            </a:pPr>
            <a:r>
              <a:rPr lang="en-US" dirty="0">
                <a:solidFill>
                  <a:srgbClr val="FFFF00"/>
                </a:solidFill>
                <a:effectLst>
                  <a:outerShdw blurRad="38100" dist="38100" dir="2700000" algn="tl">
                    <a:srgbClr val="000000">
                      <a:alpha val="43137"/>
                    </a:srgbClr>
                  </a:outerShdw>
                </a:effectLst>
                <a:latin typeface="+mj-lt"/>
              </a:rPr>
              <a:t>He may have been a rabbi and many were. Joseph would have known where to contact the nearest circumciser who was a member of a class of respected and important functionaries in Israel. </a:t>
            </a:r>
          </a:p>
          <a:p>
            <a:pPr>
              <a:defRPr/>
            </a:pPr>
            <a:endParaRPr lang="en-US" sz="1400" dirty="0">
              <a:solidFill>
                <a:srgbClr val="FFFF00"/>
              </a:solidFill>
              <a:effectLst>
                <a:outerShdw blurRad="38100" dist="38100" dir="2700000" algn="tl">
                  <a:srgbClr val="000000">
                    <a:alpha val="43137"/>
                  </a:srgbClr>
                </a:outerShdw>
              </a:effectLst>
              <a:latin typeface="+mj-lt"/>
            </a:endParaRPr>
          </a:p>
          <a:p>
            <a:pPr>
              <a:defRPr/>
            </a:pPr>
            <a:r>
              <a:rPr lang="en-US" sz="4400" dirty="0">
                <a:solidFill>
                  <a:srgbClr val="FFFF00"/>
                </a:solidFill>
                <a:effectLst>
                  <a:outerShdw blurRad="38100" dist="38100" dir="2700000" algn="tl">
                    <a:srgbClr val="000000">
                      <a:alpha val="43137"/>
                    </a:srgbClr>
                  </a:outerShdw>
                </a:effectLst>
                <a:latin typeface="+mj-lt"/>
              </a:rPr>
              <a:t>T</a:t>
            </a:r>
            <a:r>
              <a:rPr lang="en-US" sz="2800" dirty="0">
                <a:solidFill>
                  <a:srgbClr val="FFFF00"/>
                </a:solidFill>
                <a:effectLst>
                  <a:outerShdw blurRad="38100" dist="38100" dir="2700000" algn="tl">
                    <a:srgbClr val="000000">
                      <a:alpha val="43137"/>
                    </a:srgbClr>
                  </a:outerShdw>
                </a:effectLst>
                <a:latin typeface="+mj-lt"/>
              </a:rPr>
              <a:t>hey bore the title of </a:t>
            </a:r>
            <a:r>
              <a:rPr lang="en-US" sz="2800" i="1" dirty="0">
                <a:solidFill>
                  <a:srgbClr val="FFFF00"/>
                </a:solidFill>
                <a:effectLst>
                  <a:outerShdw blurRad="38100" dist="38100" dir="2700000" algn="tl">
                    <a:srgbClr val="000000">
                      <a:alpha val="43137"/>
                    </a:srgbClr>
                  </a:outerShdw>
                </a:effectLst>
                <a:latin typeface="+mj-lt"/>
              </a:rPr>
              <a:t>Mohel</a:t>
            </a:r>
            <a:r>
              <a:rPr lang="en-US" sz="2800" dirty="0">
                <a:solidFill>
                  <a:srgbClr val="FFFF00"/>
                </a:solidFill>
                <a:effectLst>
                  <a:outerShdw blurRad="38100" dist="38100" dir="2700000" algn="tl">
                    <a:srgbClr val="000000">
                      <a:alpha val="43137"/>
                    </a:srgbClr>
                  </a:outerShdw>
                </a:effectLst>
                <a:latin typeface="+mj-lt"/>
              </a:rPr>
              <a:t> and the sacred rite they performed with a sharp knife was called </a:t>
            </a:r>
            <a:r>
              <a:rPr lang="en-US" sz="2800" i="1" dirty="0">
                <a:solidFill>
                  <a:srgbClr val="FFFF00"/>
                </a:solidFill>
                <a:effectLst>
                  <a:outerShdw blurRad="38100" dist="38100" dir="2700000" algn="tl">
                    <a:srgbClr val="000000">
                      <a:alpha val="43137"/>
                    </a:srgbClr>
                  </a:outerShdw>
                </a:effectLst>
                <a:latin typeface="+mj-lt"/>
              </a:rPr>
              <a:t>Bris </a:t>
            </a:r>
            <a:r>
              <a:rPr lang="en-US" sz="2800" i="1" dirty="0" err="1">
                <a:solidFill>
                  <a:srgbClr val="FFFF00"/>
                </a:solidFill>
                <a:effectLst>
                  <a:outerShdw blurRad="38100" dist="38100" dir="2700000" algn="tl">
                    <a:srgbClr val="000000">
                      <a:alpha val="43137"/>
                    </a:srgbClr>
                  </a:outerShdw>
                </a:effectLst>
                <a:latin typeface="+mj-lt"/>
              </a:rPr>
              <a:t>Milah</a:t>
            </a:r>
            <a:r>
              <a:rPr lang="en-US" sz="2800" dirty="0">
                <a:solidFill>
                  <a:srgbClr val="FFFF00"/>
                </a:solidFill>
                <a:effectLst>
                  <a:outerShdw blurRad="38100" dist="38100" dir="2700000" algn="tl">
                    <a:srgbClr val="000000">
                      <a:alpha val="43137"/>
                    </a:srgbClr>
                  </a:outerShdw>
                </a:effectLst>
                <a:latin typeface="+mj-lt"/>
              </a:rPr>
              <a:t> (lit. "Covenant of circumcision"). Originally the command to circumcise was given to the boy’s father but it became custom to delegate that responsibility to a trained and practiced circumciser, the </a:t>
            </a:r>
            <a:r>
              <a:rPr lang="en-US" sz="2800" i="1" dirty="0" err="1">
                <a:solidFill>
                  <a:srgbClr val="FFFF00"/>
                </a:solidFill>
                <a:effectLst>
                  <a:outerShdw blurRad="38100" dist="38100" dir="2700000" algn="tl">
                    <a:srgbClr val="000000">
                      <a:alpha val="43137"/>
                    </a:srgbClr>
                  </a:outerShdw>
                </a:effectLst>
                <a:latin typeface="+mj-lt"/>
              </a:rPr>
              <a:t>Mohel</a:t>
            </a:r>
            <a:r>
              <a:rPr lang="en-US" sz="2800" i="1" dirty="0">
                <a:solidFill>
                  <a:srgbClr val="FFFF00"/>
                </a:solidFill>
                <a:effectLst>
                  <a:outerShdw blurRad="38100" dist="38100" dir="2700000" algn="tl">
                    <a:srgbClr val="000000">
                      <a:alpha val="43137"/>
                    </a:srgbClr>
                  </a:outerShdw>
                </a:effectLst>
                <a:latin typeface="+mj-lt"/>
              </a:rPr>
              <a:t>.</a:t>
            </a:r>
            <a:r>
              <a:rPr lang="en-US" sz="2800" dirty="0">
                <a:solidFill>
                  <a:srgbClr val="FFFF00"/>
                </a:solidFill>
                <a:effectLst>
                  <a:outerShdw blurRad="38100" dist="38100" dir="2700000" algn="tl">
                    <a:srgbClr val="000000">
                      <a:alpha val="43137"/>
                    </a:srgbClr>
                  </a:outerShdw>
                </a:effectLst>
                <a:latin typeface="+mj-lt"/>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6400800" cy="523875"/>
          </a:xfrm>
          <a:prstGeom prst="rect">
            <a:avLst/>
          </a:prstGeom>
          <a:noFill/>
        </p:spPr>
        <p:txBody>
          <a:bodyPr>
            <a:spAutoFit/>
          </a:bodyPr>
          <a:lstStyle/>
          <a:p>
            <a:pPr>
              <a:defRPr/>
            </a:pPr>
            <a:r>
              <a:rPr lang="en-US" sz="2800" b="1" dirty="0">
                <a:solidFill>
                  <a:schemeClr val="bg1"/>
                </a:solidFill>
                <a:latin typeface="+mj-lt"/>
              </a:rPr>
              <a:t>Synagogue of Nazareth</a:t>
            </a:r>
            <a:endParaRPr lang="en-US" sz="2800" dirty="0">
              <a:solidFill>
                <a:schemeClr val="bg1"/>
              </a:solidFill>
              <a:latin typeface="+mj-lt"/>
            </a:endParaRPr>
          </a:p>
        </p:txBody>
      </p:sp>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3962400" cy="5521325"/>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
            <a:ext cx="3562350" cy="2879725"/>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3352800"/>
            <a:ext cx="3705225" cy="2482850"/>
          </a:xfrm>
          <a:prstGeom prst="rect">
            <a:avLst/>
          </a:prstGeom>
          <a:noFill/>
          <a:ln w="2857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4876800" y="5848350"/>
            <a:ext cx="41100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0"/>
              </a:spcBef>
              <a:buFontTx/>
              <a:buNone/>
            </a:pPr>
            <a:r>
              <a:rPr lang="en-US" altLang="en-US" sz="2000" b="1" dirty="0">
                <a:solidFill>
                  <a:schemeClr val="bg1"/>
                </a:solidFill>
                <a:latin typeface="Arial" charset="0"/>
              </a:rPr>
              <a:t>Rabbi </a:t>
            </a:r>
            <a:r>
              <a:rPr lang="en-US" altLang="en-US" sz="2000" b="1" dirty="0" err="1">
                <a:solidFill>
                  <a:schemeClr val="bg1"/>
                </a:solidFill>
                <a:latin typeface="Arial" charset="0"/>
              </a:rPr>
              <a:t>Elchanan</a:t>
            </a:r>
            <a:r>
              <a:rPr lang="en-US" altLang="en-US" sz="2000" b="1" dirty="0">
                <a:solidFill>
                  <a:schemeClr val="bg1"/>
                </a:solidFill>
                <a:latin typeface="Arial" charset="0"/>
              </a:rPr>
              <a:t> </a:t>
            </a:r>
            <a:r>
              <a:rPr lang="en-US" altLang="en-US" sz="2000" b="1" dirty="0" err="1">
                <a:solidFill>
                  <a:schemeClr val="bg1"/>
                </a:solidFill>
                <a:latin typeface="Arial" charset="0"/>
              </a:rPr>
              <a:t>Schulgasser</a:t>
            </a:r>
            <a:r>
              <a:rPr lang="en-US" altLang="en-US" sz="2000" b="1" dirty="0">
                <a:solidFill>
                  <a:schemeClr val="bg1"/>
                </a:solidFill>
                <a:latin typeface="Arial" charset="0"/>
              </a:rPr>
              <a:t> </a:t>
            </a:r>
            <a:r>
              <a:rPr lang="en-US" altLang="en-US" sz="2400" dirty="0">
                <a:solidFill>
                  <a:schemeClr val="bg1"/>
                </a:solidFill>
                <a:latin typeface="Arial" charset="0"/>
              </a:rPr>
              <a:t>Certified Mohel of KC - 2020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74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3" name="Rectangle 5"/>
          <p:cNvSpPr>
            <a:spLocks noChangeArrowheads="1"/>
          </p:cNvSpPr>
          <p:nvPr/>
        </p:nvSpPr>
        <p:spPr bwMode="auto">
          <a:xfrm>
            <a:off x="6324600" y="685800"/>
            <a:ext cx="2438400" cy="5035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s it is written in the law of the Lord, every male which openeth the womb shall be called holy to the Lord;</a:t>
            </a:r>
          </a:p>
          <a:p>
            <a:pPr eaLnBrk="1" hangingPunct="1">
              <a:spcBef>
                <a:spcPct val="0"/>
              </a:spcBef>
              <a:buFontTx/>
              <a:buNone/>
            </a:pPr>
            <a:endParaRPr lang="en-US" altLang="en-US" sz="1800" i="1">
              <a:solidFill>
                <a:srgbClr val="FFFF66"/>
              </a:solidFill>
              <a:latin typeface="Arial" charset="0"/>
            </a:endParaRPr>
          </a:p>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to offer a sacrifice according to that which is written in the law of the Lord, A pair of turtle doves, or two young pigeons.</a:t>
            </a:r>
            <a:r>
              <a:rPr lang="en-US" altLang="en-US" sz="1800">
                <a:solidFill>
                  <a:srgbClr val="FFFF66"/>
                </a:solidFill>
                <a:latin typeface="Arial" charset="0"/>
              </a:rPr>
              <a:t> </a:t>
            </a:r>
          </a:p>
          <a:p>
            <a:pPr eaLnBrk="1" hangingPunct="1">
              <a:spcBef>
                <a:spcPct val="0"/>
              </a:spcBef>
              <a:buFontTx/>
              <a:buNone/>
            </a:pPr>
            <a:endParaRPr lang="en-US" altLang="en-US" sz="1800">
              <a:solidFill>
                <a:srgbClr val="FFFF66"/>
              </a:solidFill>
              <a:latin typeface="Arial" charset="0"/>
            </a:endParaRPr>
          </a:p>
          <a:p>
            <a:pPr eaLnBrk="1" hangingPunct="1">
              <a:spcBef>
                <a:spcPct val="0"/>
              </a:spcBef>
              <a:buFontTx/>
              <a:buNone/>
            </a:pPr>
            <a:r>
              <a:rPr lang="en-US" altLang="en-US" sz="1800">
                <a:solidFill>
                  <a:srgbClr val="FFFF66"/>
                </a:solidFill>
                <a:latin typeface="Arial" charset="0"/>
              </a:rPr>
              <a:t>           [Luke 2:22-24] </a:t>
            </a:r>
          </a:p>
        </p:txBody>
      </p:sp>
      <p:sp>
        <p:nvSpPr>
          <p:cNvPr id="59395" name="Text Box 8"/>
          <p:cNvSpPr txBox="1">
            <a:spLocks noChangeArrowheads="1"/>
          </p:cNvSpPr>
          <p:nvPr/>
        </p:nvSpPr>
        <p:spPr bwMode="auto">
          <a:xfrm>
            <a:off x="152400" y="304800"/>
            <a:ext cx="5867400" cy="16033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66"/>
                </a:solidFill>
                <a:latin typeface="Arial" charset="0"/>
              </a:rPr>
              <a:t>A</a:t>
            </a:r>
            <a:r>
              <a:rPr lang="en-US" altLang="en-US" sz="1800" i="1">
                <a:solidFill>
                  <a:srgbClr val="FFFF66"/>
                </a:solidFill>
                <a:latin typeface="Arial" charset="0"/>
              </a:rPr>
              <a:t>nd when the days of  her purification, </a:t>
            </a:r>
          </a:p>
          <a:p>
            <a:pPr eaLnBrk="1" hangingPunct="1">
              <a:spcBef>
                <a:spcPct val="0"/>
              </a:spcBef>
              <a:buFontTx/>
              <a:buNone/>
            </a:pPr>
            <a:r>
              <a:rPr lang="en-US" altLang="en-US" sz="1800" i="1">
                <a:solidFill>
                  <a:srgbClr val="FFFF66"/>
                </a:solidFill>
                <a:latin typeface="Arial" charset="0"/>
              </a:rPr>
              <a:t>according to the law of Moses, were accomplished; they brought him to Jerusalem, to present him to the Lord;</a:t>
            </a:r>
          </a:p>
          <a:p>
            <a:pPr eaLnBrk="1" hangingPunct="1">
              <a:spcBef>
                <a:spcPct val="50000"/>
              </a:spcBef>
              <a:buFontTx/>
              <a:buNone/>
            </a:pPr>
            <a:endParaRPr lang="en-US" altLang="en-US" sz="1800">
              <a:solidFill>
                <a:srgbClr val="FFFF66"/>
              </a:solidFill>
              <a:latin typeface="Arial" charset="0"/>
            </a:endParaRPr>
          </a:p>
        </p:txBody>
      </p:sp>
      <p:pic>
        <p:nvPicPr>
          <p:cNvPr id="59396" name="Picture 7" descr="091sime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857875" cy="4381500"/>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412"/>
            <a:ext cx="5310817" cy="6880412"/>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05400" y="457200"/>
            <a:ext cx="3733800" cy="5262563"/>
          </a:xfrm>
          <a:prstGeom prst="rect">
            <a:avLst/>
          </a:prstGeom>
        </p:spPr>
        <p:txBody>
          <a:bodyPr>
            <a:spAutoFit/>
          </a:bodyPr>
          <a:lstStyle/>
          <a:p>
            <a:pPr>
              <a:defRPr/>
            </a:pPr>
            <a:r>
              <a:rPr lang="en-US" sz="4800" dirty="0">
                <a:solidFill>
                  <a:schemeClr val="bg1"/>
                </a:solidFill>
                <a:latin typeface="+mn-lt"/>
              </a:rPr>
              <a:t>A</a:t>
            </a:r>
            <a:r>
              <a:rPr lang="en-US" sz="3200" dirty="0">
                <a:solidFill>
                  <a:schemeClr val="bg1"/>
                </a:solidFill>
                <a:latin typeface="+mn-lt"/>
              </a:rPr>
              <a:t>nd when the days of her purification, according to the law of Moses, were accomplished; they brought him to Jerusalem, to present him to the Lord; 		   	        </a:t>
            </a:r>
            <a:r>
              <a:rPr lang="en-US" dirty="0">
                <a:solidFill>
                  <a:schemeClr val="bg1"/>
                </a:solidFill>
                <a:latin typeface="+mn-lt"/>
              </a:rPr>
              <a:t>[Luke 2:22]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5334000" y="0"/>
            <a:ext cx="3657600" cy="67500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2800" i="1">
                <a:solidFill>
                  <a:srgbClr val="FFFF00"/>
                </a:solidFill>
                <a:latin typeface="Arial" charset="0"/>
              </a:rPr>
              <a:t>A</a:t>
            </a:r>
            <a:r>
              <a:rPr lang="en-US" altLang="en-US" sz="1400" i="1">
                <a:solidFill>
                  <a:srgbClr val="FFFF00"/>
                </a:solidFill>
                <a:latin typeface="Arial" charset="0"/>
              </a:rPr>
              <a:t>nd behold, there was a man at Jerusalem, whose name was Simeon; and the same man was just and devout, waiting for the consolation of Israel; and the Holy Ghost was upon him.</a:t>
            </a:r>
          </a:p>
          <a:p>
            <a:pPr eaLnBrk="1" hangingPunct="1">
              <a:spcBef>
                <a:spcPct val="0"/>
              </a:spcBef>
              <a:buFontTx/>
              <a:buNone/>
            </a:pPr>
            <a:endParaRPr lang="en-US" altLang="en-US" sz="1400" i="1">
              <a:solidFill>
                <a:srgbClr val="FFFF00"/>
              </a:solidFill>
              <a:latin typeface="Arial" charset="0"/>
            </a:endParaRPr>
          </a:p>
          <a:p>
            <a:pPr eaLnBrk="1" hangingPunct="1">
              <a:spcBef>
                <a:spcPct val="0"/>
              </a:spcBef>
              <a:buFontTx/>
              <a:buNone/>
            </a:pPr>
            <a:r>
              <a:rPr lang="en-US" altLang="en-US" sz="1400" i="1">
                <a:solidFill>
                  <a:srgbClr val="FFFF00"/>
                </a:solidFill>
                <a:latin typeface="Arial" charset="0"/>
              </a:rPr>
              <a:t>And it was revealed unto him by the Holy Ghost, that he should not see death before he had seen the Lord's Christ.</a:t>
            </a:r>
          </a:p>
          <a:p>
            <a:pPr eaLnBrk="1" hangingPunct="1">
              <a:spcBef>
                <a:spcPct val="0"/>
              </a:spcBef>
              <a:buFontTx/>
              <a:buNone/>
            </a:pPr>
            <a:endParaRPr lang="en-US" altLang="en-US" sz="1400" i="1">
              <a:solidFill>
                <a:srgbClr val="FFFF00"/>
              </a:solidFill>
              <a:latin typeface="Arial" charset="0"/>
            </a:endParaRPr>
          </a:p>
          <a:p>
            <a:pPr eaLnBrk="1" hangingPunct="1">
              <a:spcBef>
                <a:spcPct val="0"/>
              </a:spcBef>
              <a:buFontTx/>
              <a:buNone/>
            </a:pPr>
            <a:r>
              <a:rPr lang="en-US" altLang="en-US" sz="1400" i="1">
                <a:solidFill>
                  <a:srgbClr val="FFFF00"/>
                </a:solidFill>
                <a:latin typeface="Arial" charset="0"/>
              </a:rPr>
              <a:t>And he came by the Spirit into the temple; and when the parents brought in the child, even Jesus, to do for him after the custom of the law,</a:t>
            </a:r>
          </a:p>
          <a:p>
            <a:pPr eaLnBrk="1" hangingPunct="1">
              <a:spcBef>
                <a:spcPct val="0"/>
              </a:spcBef>
              <a:buFontTx/>
              <a:buNone/>
            </a:pPr>
            <a:endParaRPr lang="en-US" altLang="en-US" sz="1400" i="1">
              <a:solidFill>
                <a:srgbClr val="FFFF00"/>
              </a:solidFill>
              <a:latin typeface="Arial" charset="0"/>
            </a:endParaRPr>
          </a:p>
          <a:p>
            <a:pPr eaLnBrk="1" hangingPunct="1">
              <a:spcBef>
                <a:spcPct val="0"/>
              </a:spcBef>
              <a:buFontTx/>
              <a:buNone/>
            </a:pPr>
            <a:r>
              <a:rPr lang="en-US" altLang="en-US" sz="1400" i="1">
                <a:solidFill>
                  <a:srgbClr val="FFFF00"/>
                </a:solidFill>
                <a:latin typeface="Arial" charset="0"/>
              </a:rPr>
              <a:t>Then took he him up in his arms, and blessed God, and said,</a:t>
            </a:r>
          </a:p>
          <a:p>
            <a:pPr eaLnBrk="1" hangingPunct="1">
              <a:spcBef>
                <a:spcPct val="0"/>
              </a:spcBef>
              <a:buFontTx/>
              <a:buNone/>
            </a:pPr>
            <a:endParaRPr lang="en-US" altLang="en-US" sz="1400" i="1">
              <a:solidFill>
                <a:srgbClr val="FFFF00"/>
              </a:solidFill>
              <a:latin typeface="Arial" charset="0"/>
            </a:endParaRPr>
          </a:p>
          <a:p>
            <a:pPr eaLnBrk="1" hangingPunct="1">
              <a:spcBef>
                <a:spcPct val="0"/>
              </a:spcBef>
              <a:buFontTx/>
              <a:buNone/>
            </a:pPr>
            <a:r>
              <a:rPr lang="en-US" altLang="en-US" sz="1400" i="1">
                <a:solidFill>
                  <a:srgbClr val="FFFF00"/>
                </a:solidFill>
                <a:latin typeface="Arial" charset="0"/>
              </a:rPr>
              <a:t>Lord, now lettest thy servant depart in peace, according to thy word;</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1400" i="1">
                <a:solidFill>
                  <a:srgbClr val="FFFF00"/>
                </a:solidFill>
                <a:latin typeface="Arial" charset="0"/>
              </a:rPr>
              <a:t>For mine eyes have seen thy salvation,</a:t>
            </a:r>
          </a:p>
          <a:p>
            <a:pPr eaLnBrk="1" hangingPunct="1">
              <a:spcBef>
                <a:spcPct val="0"/>
              </a:spcBef>
              <a:buFontTx/>
              <a:buNone/>
            </a:pPr>
            <a:endParaRPr lang="en-US" altLang="en-US" sz="1400" i="1">
              <a:solidFill>
                <a:srgbClr val="FFFF00"/>
              </a:solidFill>
              <a:latin typeface="Arial" charset="0"/>
            </a:endParaRPr>
          </a:p>
          <a:p>
            <a:pPr eaLnBrk="1" hangingPunct="1">
              <a:spcBef>
                <a:spcPct val="0"/>
              </a:spcBef>
              <a:buFontTx/>
              <a:buNone/>
            </a:pPr>
            <a:r>
              <a:rPr lang="en-US" altLang="en-US" sz="1400" i="1">
                <a:solidFill>
                  <a:srgbClr val="FFFF00"/>
                </a:solidFill>
                <a:latin typeface="Arial" charset="0"/>
              </a:rPr>
              <a:t>Which thou hast prepared before the face of all people;</a:t>
            </a:r>
          </a:p>
          <a:p>
            <a:pPr eaLnBrk="1" hangingPunct="1">
              <a:spcBef>
                <a:spcPct val="0"/>
              </a:spcBef>
              <a:buFontTx/>
              <a:buNone/>
            </a:pPr>
            <a:endParaRPr lang="en-US" altLang="en-US" sz="1400" i="1">
              <a:solidFill>
                <a:srgbClr val="FFFF00"/>
              </a:solidFill>
              <a:latin typeface="Arial" charset="0"/>
            </a:endParaRPr>
          </a:p>
          <a:p>
            <a:pPr eaLnBrk="1" hangingPunct="1">
              <a:spcBef>
                <a:spcPct val="0"/>
              </a:spcBef>
              <a:buFontTx/>
              <a:buNone/>
            </a:pPr>
            <a:r>
              <a:rPr lang="en-US" altLang="en-US" sz="1400" i="1">
                <a:solidFill>
                  <a:srgbClr val="FFFF00"/>
                </a:solidFill>
                <a:latin typeface="Arial" charset="0"/>
              </a:rPr>
              <a:t>A light to lighten the Gentiles, and the glory of thy people Israel.</a:t>
            </a:r>
            <a:r>
              <a:rPr lang="en-US" altLang="en-US" sz="1400">
                <a:solidFill>
                  <a:srgbClr val="FFFF00"/>
                </a:solidFill>
                <a:latin typeface="Arial" charset="0"/>
              </a:rPr>
              <a:t> </a:t>
            </a:r>
          </a:p>
          <a:p>
            <a:pPr eaLnBrk="1" hangingPunct="1">
              <a:spcBef>
                <a:spcPct val="0"/>
              </a:spcBef>
              <a:buFontTx/>
              <a:buNone/>
            </a:pPr>
            <a:r>
              <a:rPr lang="en-US" altLang="en-US" sz="1400">
                <a:solidFill>
                  <a:srgbClr val="FFFF00"/>
                </a:solidFill>
                <a:latin typeface="Arial" charset="0"/>
              </a:rPr>
              <a:t>					          [Luke 2:25-32] </a:t>
            </a:r>
          </a:p>
        </p:txBody>
      </p:sp>
      <p:pic>
        <p:nvPicPr>
          <p:cNvPr id="61443" name="Picture 7" descr="ArtBook__032_032__SimeonReverencingTheChristChild_Sm__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8164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40">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40">
                                            <p:txEl>
                                              <p:pRg st="8" end="8"/>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9940">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940">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940">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94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534400" cy="5032375"/>
          </a:xfrm>
          <a:prstGeom prst="rect">
            <a:avLst/>
          </a:prstGeom>
          <a:noFill/>
        </p:spPr>
        <p:txBody>
          <a:bodyPr>
            <a:spAutoFit/>
          </a:bodyPr>
          <a:lstStyle/>
          <a:p>
            <a:pPr>
              <a:defRPr/>
            </a:pPr>
            <a:r>
              <a:rPr lang="en-US" sz="4000" dirty="0">
                <a:solidFill>
                  <a:schemeClr val="bg1"/>
                </a:solidFill>
                <a:effectLst>
                  <a:outerShdw blurRad="38100" dist="38100" dir="2700000" algn="tl">
                    <a:srgbClr val="000000">
                      <a:alpha val="43137"/>
                    </a:srgbClr>
                  </a:outerShdw>
                </a:effectLst>
                <a:latin typeface="+mj-lt"/>
              </a:rPr>
              <a:t>M</a:t>
            </a:r>
            <a:r>
              <a:rPr lang="en-US" dirty="0">
                <a:solidFill>
                  <a:schemeClr val="bg1"/>
                </a:solidFill>
                <a:effectLst>
                  <a:outerShdw blurRad="38100" dist="38100" dir="2700000" algn="tl">
                    <a:srgbClr val="000000">
                      <a:alpha val="43137"/>
                    </a:srgbClr>
                  </a:outerShdw>
                </a:effectLst>
                <a:latin typeface="+mj-lt"/>
              </a:rPr>
              <a:t>ost modern liberal theologians have generally rejected   the virgin birth. They regard it as a religious myth that        was added to Christian belief in the late first century AD     and was triggered by a Greek mistranslation of the book of    Isaiah from the original Hebrew. </a:t>
            </a:r>
          </a:p>
          <a:p>
            <a:pPr>
              <a:defRPr/>
            </a:pPr>
            <a:endParaRPr lang="en-US" sz="100" dirty="0">
              <a:solidFill>
                <a:schemeClr val="bg1"/>
              </a:solidFill>
              <a:effectLst>
                <a:outerShdw blurRad="38100" dist="38100" dir="2700000" algn="tl">
                  <a:srgbClr val="000000">
                    <a:alpha val="43137"/>
                  </a:srgbClr>
                </a:outerShdw>
              </a:effectLst>
              <a:latin typeface="+mj-lt"/>
            </a:endParaRPr>
          </a:p>
          <a:p>
            <a:pPr>
              <a:defRPr/>
            </a:pPr>
            <a:r>
              <a:rPr lang="en-US" sz="4000" dirty="0">
                <a:solidFill>
                  <a:schemeClr val="bg1"/>
                </a:solidFill>
                <a:effectLst>
                  <a:outerShdw blurRad="38100" dist="38100" dir="2700000" algn="tl">
                    <a:srgbClr val="000000">
                      <a:alpha val="43137"/>
                    </a:srgbClr>
                  </a:outerShdw>
                </a:effectLst>
                <a:latin typeface="+mj-lt"/>
              </a:rPr>
              <a:t>I</a:t>
            </a:r>
            <a:r>
              <a:rPr lang="en-US" dirty="0">
                <a:solidFill>
                  <a:schemeClr val="bg1"/>
                </a:solidFill>
                <a:effectLst>
                  <a:outerShdw blurRad="38100" dist="38100" dir="2700000" algn="tl">
                    <a:srgbClr val="000000">
                      <a:alpha val="43137"/>
                    </a:srgbClr>
                  </a:outerShdw>
                </a:effectLst>
                <a:latin typeface="+mj-lt"/>
              </a:rPr>
              <a:t>ts purpose was to make Christianity more competitive with contemporary Pagan religions in the Mediterranean region, most of whom featured their founder having being born of a virgin. Without the claim of a virgin birth, it is unclear whether Christianity could 	have survived.</a:t>
            </a:r>
          </a:p>
          <a:p>
            <a:pPr>
              <a:defRPr/>
            </a:pPr>
            <a:endParaRPr lang="en-US" dirty="0">
              <a:solidFill>
                <a:schemeClr val="bg1"/>
              </a:solidFill>
              <a:effectLst>
                <a:outerShdw blurRad="38100" dist="38100" dir="2700000" algn="tl">
                  <a:srgbClr val="000000">
                    <a:alpha val="43137"/>
                  </a:srgbClr>
                </a:outerShdw>
              </a:effectLst>
              <a:latin typeface="+mj-lt"/>
            </a:endParaRPr>
          </a:p>
          <a:p>
            <a:pPr>
              <a:defRPr/>
            </a:pPr>
            <a:r>
              <a:rPr lang="en-US" sz="1800" dirty="0">
                <a:solidFill>
                  <a:schemeClr val="bg1"/>
                </a:solidFill>
                <a:effectLst>
                  <a:outerShdw blurRad="38100" dist="38100" dir="2700000" algn="tl">
                    <a:srgbClr val="000000">
                      <a:alpha val="43137"/>
                    </a:srgbClr>
                  </a:outerShdw>
                </a:effectLst>
                <a:latin typeface="+mj-lt"/>
              </a:rPr>
              <a:t>					</a:t>
            </a:r>
            <a:r>
              <a:rPr lang="en-US" dirty="0">
                <a:solidFill>
                  <a:schemeClr val="bg1"/>
                </a:solidFill>
                <a:effectLst>
                  <a:outerShdw blurRad="38100" dist="38100" dir="2700000" algn="tl">
                    <a:srgbClr val="000000">
                      <a:alpha val="43137"/>
                    </a:srgbClr>
                  </a:outerShdw>
                </a:effectLst>
                <a:latin typeface="+mj-lt"/>
              </a:rPr>
              <a:t>        Religious Tolerance.org</a:t>
            </a:r>
          </a:p>
        </p:txBody>
      </p:sp>
      <p:sp>
        <p:nvSpPr>
          <p:cNvPr id="2" name="TextBox 1"/>
          <p:cNvSpPr txBox="1">
            <a:spLocks noChangeArrowheads="1"/>
          </p:cNvSpPr>
          <p:nvPr/>
        </p:nvSpPr>
        <p:spPr bwMode="auto">
          <a:xfrm>
            <a:off x="304800" y="5334000"/>
            <a:ext cx="8610600" cy="1200150"/>
          </a:xfrm>
          <a:prstGeom prst="rect">
            <a:avLst/>
          </a:prstGeom>
          <a:solidFill>
            <a:srgbClr val="BC8F00"/>
          </a:solidFill>
          <a:ln w="57150">
            <a:solidFill>
              <a:srgbClr val="996600"/>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2400" dirty="0">
                <a:latin typeface="Arial" charset="0"/>
              </a:rPr>
              <a:t>According to academia, there are at least 32 stories of other virgin births in ancient cultures of bygone eras.								           </a:t>
            </a:r>
            <a:r>
              <a:rPr lang="en-US" altLang="en-US" sz="1800" dirty="0">
                <a:latin typeface="Arial" charset="0"/>
              </a:rPr>
              <a:t>www.lawofattractiongps.com</a:t>
            </a:r>
            <a:endParaRPr lang="en-US" altLang="en-US" sz="2400" dirty="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206" cy="55626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8" name="Text Box 4"/>
          <p:cNvSpPr txBox="1">
            <a:spLocks noChangeArrowheads="1"/>
          </p:cNvSpPr>
          <p:nvPr/>
        </p:nvSpPr>
        <p:spPr bwMode="auto">
          <a:xfrm>
            <a:off x="49213" y="4330700"/>
            <a:ext cx="909478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50000"/>
              </a:spcBef>
              <a:defRPr/>
            </a:pPr>
            <a:r>
              <a:rPr lang="en-US" sz="5400" i="1" dirty="0">
                <a:solidFill>
                  <a:srgbClr val="FFFF00"/>
                </a:solidFill>
                <a:effectLst>
                  <a:outerShdw blurRad="38100" dist="38100" dir="2700000" algn="tl">
                    <a:srgbClr val="000000">
                      <a:alpha val="43137"/>
                    </a:srgbClr>
                  </a:outerShdw>
                </a:effectLst>
                <a:latin typeface="+mj-lt"/>
              </a:rPr>
              <a:t>A</a:t>
            </a:r>
            <a:r>
              <a:rPr lang="en-US" sz="3200" i="1" dirty="0">
                <a:solidFill>
                  <a:srgbClr val="FFFF00"/>
                </a:solidFill>
                <a:effectLst>
                  <a:outerShdw blurRad="38100" dist="38100" dir="2700000" algn="tl">
                    <a:srgbClr val="000000">
                      <a:alpha val="43137"/>
                    </a:srgbClr>
                  </a:outerShdw>
                </a:effectLst>
                <a:latin typeface="+mj-lt"/>
              </a:rPr>
              <a:t>nd when they had performed all things according to the law of the Lord, they returned into Galilee to their own city, </a:t>
            </a:r>
            <a:r>
              <a:rPr lang="en-US" sz="3600" i="1" dirty="0">
                <a:effectLst>
                  <a:outerShdw blurRad="38100" dist="38100" dir="2700000" algn="tl">
                    <a:srgbClr val="000000">
                      <a:alpha val="43137"/>
                    </a:srgbClr>
                  </a:outerShdw>
                </a:effectLst>
                <a:latin typeface="+mj-lt"/>
              </a:rPr>
              <a:t>Nazareth</a:t>
            </a:r>
            <a:r>
              <a:rPr lang="en-US" sz="3600" i="1" dirty="0">
                <a:solidFill>
                  <a:srgbClr val="FFFF00"/>
                </a:solidFill>
                <a:effectLst>
                  <a:outerShdw blurRad="38100" dist="38100" dir="2700000" algn="tl">
                    <a:srgbClr val="000000">
                      <a:alpha val="43137"/>
                    </a:srgbClr>
                  </a:outerShdw>
                </a:effectLst>
                <a:latin typeface="+mj-lt"/>
              </a:rPr>
              <a:t>. </a:t>
            </a:r>
            <a:r>
              <a:rPr lang="en-US" sz="3200" dirty="0">
                <a:solidFill>
                  <a:srgbClr val="FFFF00"/>
                </a:solidFill>
                <a:effectLst>
                  <a:outerShdw blurRad="38100" dist="38100" dir="2700000" algn="tl">
                    <a:srgbClr val="000000">
                      <a:alpha val="43137"/>
                    </a:srgbClr>
                  </a:outerShdw>
                </a:effectLst>
                <a:latin typeface="+mj-lt"/>
              </a:rPr>
              <a:t>				    				    </a:t>
            </a:r>
            <a:r>
              <a:rPr lang="en-US" sz="2800" dirty="0">
                <a:solidFill>
                  <a:srgbClr val="FFFF00"/>
                </a:solidFill>
                <a:effectLst>
                  <a:outerShdw blurRad="38100" dist="38100" dir="2700000" algn="tl">
                    <a:srgbClr val="000000">
                      <a:alpha val="43137"/>
                    </a:srgbClr>
                  </a:outerShdw>
                </a:effectLst>
                <a:latin typeface="+mj-lt"/>
              </a:rPr>
              <a:t>[Luke 2:39] </a:t>
            </a:r>
            <a:endParaRPr lang="en-US" sz="3200" dirty="0">
              <a:solidFill>
                <a:srgbClr val="FFFF00"/>
              </a:solidFill>
              <a:effectLst>
                <a:outerShdw blurRad="38100" dist="38100" dir="2700000" algn="tl">
                  <a:srgbClr val="000000">
                    <a:alpha val="43137"/>
                  </a:srgbClr>
                </a:outerShdw>
              </a:effectLst>
              <a:latin typeface="+mj-lt"/>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Jerusalem - Nazar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Line 5"/>
          <p:cNvSpPr>
            <a:spLocks noChangeShapeType="1"/>
          </p:cNvSpPr>
          <p:nvPr/>
        </p:nvSpPr>
        <p:spPr bwMode="auto">
          <a:xfrm flipV="1">
            <a:off x="3048000" y="1828800"/>
            <a:ext cx="304800" cy="434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2" name="Text Box 6"/>
          <p:cNvSpPr txBox="1">
            <a:spLocks noChangeArrowheads="1"/>
          </p:cNvSpPr>
          <p:nvPr/>
        </p:nvSpPr>
        <p:spPr bwMode="auto">
          <a:xfrm>
            <a:off x="3200400" y="1143000"/>
            <a:ext cx="1524000" cy="485775"/>
          </a:xfrm>
          <a:prstGeom prst="rect">
            <a:avLst/>
          </a:prstGeom>
          <a:solidFill>
            <a:srgbClr val="000099"/>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Nazareth</a:t>
            </a:r>
          </a:p>
        </p:txBody>
      </p:sp>
      <p:sp>
        <p:nvSpPr>
          <p:cNvPr id="63493" name="Text Box 7"/>
          <p:cNvSpPr txBox="1">
            <a:spLocks noChangeArrowheads="1"/>
          </p:cNvSpPr>
          <p:nvPr/>
        </p:nvSpPr>
        <p:spPr bwMode="auto">
          <a:xfrm>
            <a:off x="3200400" y="5791200"/>
            <a:ext cx="1752600" cy="485775"/>
          </a:xfrm>
          <a:prstGeom prst="rect">
            <a:avLst/>
          </a:prstGeom>
          <a:solidFill>
            <a:srgbClr val="000099"/>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50000"/>
              </a:spcBef>
              <a:buFontTx/>
              <a:buNone/>
            </a:pPr>
            <a:r>
              <a:rPr lang="en-US" altLang="en-US" sz="2400">
                <a:solidFill>
                  <a:srgbClr val="FFFF00"/>
                </a:solidFill>
                <a:latin typeface="Arial" charset="0"/>
              </a:rPr>
              <a:t>Jerusalem</a:t>
            </a:r>
          </a:p>
        </p:txBody>
      </p:sp>
      <p:sp>
        <p:nvSpPr>
          <p:cNvPr id="2" name="TextBox 1"/>
          <p:cNvSpPr txBox="1"/>
          <p:nvPr/>
        </p:nvSpPr>
        <p:spPr>
          <a:xfrm>
            <a:off x="3733800" y="2895600"/>
            <a:ext cx="4724400" cy="1754188"/>
          </a:xfrm>
          <a:prstGeom prst="rect">
            <a:avLst/>
          </a:prstGeom>
          <a:solidFill>
            <a:schemeClr val="bg1"/>
          </a:solidFill>
          <a:ln w="38100">
            <a:solidFill>
              <a:schemeClr val="tx1"/>
            </a:solidFill>
          </a:ln>
        </p:spPr>
        <p:txBody>
          <a:bodyPr>
            <a:spAutoFit/>
          </a:bodyPr>
          <a:lstStyle/>
          <a:p>
            <a:pPr>
              <a:defRPr/>
            </a:pPr>
            <a:r>
              <a:rPr lang="en-US" sz="5400" dirty="0">
                <a:latin typeface="+mn-lt"/>
              </a:rPr>
              <a:t>Where are the “Wise Men”?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1000"/>
            <a:ext cx="9144000" cy="6109854"/>
          </a:xfrm>
          <a:effectLst>
            <a:softEdge rad="635000"/>
          </a:effectLst>
        </p:spPr>
      </p:pic>
      <p:sp>
        <p:nvSpPr>
          <p:cNvPr id="2" name="TextBox 1"/>
          <p:cNvSpPr txBox="1"/>
          <p:nvPr/>
        </p:nvSpPr>
        <p:spPr>
          <a:xfrm>
            <a:off x="381000" y="4876799"/>
            <a:ext cx="8382000" cy="132343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a:ln w="11430">
                  <a:solidFill>
                    <a:schemeClr val="bg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Did you read anything about us three camels carrying Wise Men?</a:t>
            </a:r>
          </a:p>
        </p:txBody>
      </p:sp>
    </p:spTree>
    <p:extLst>
      <p:ext uri="{BB962C8B-B14F-4D97-AF65-F5344CB8AC3E}">
        <p14:creationId xmlns:p14="http://schemas.microsoft.com/office/powerpoint/2010/main" val="271761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514099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3" b="98462" l="9961" r="89990">
                        <a14:foregroundMark x1="29053" y1="85495" x2="46875" y2="88205"/>
                        <a14:foregroundMark x1="15967" y1="95897" x2="55078" y2="98462"/>
                        <a14:foregroundMark x1="39355" y1="46667" x2="54834" y2="42637"/>
                        <a14:backgroundMark x1="60254" y1="45568" x2="60547" y2="98242"/>
                        <a14:backgroundMark x1="19336" y1="46447" x2="10840" y2="86740"/>
                        <a14:backgroundMark x1="16406" y1="18608" x2="12891" y2="39707"/>
                        <a14:backgroundMark x1="25439" y1="24103" x2="19189" y2="23004"/>
                        <a14:backgroundMark x1="27832" y1="27033" x2="19727" y2="22637"/>
                        <a14:backgroundMark x1="31592" y1="24908" x2="40479" y2="13846"/>
                      </a14:backgroundRemoval>
                    </a14:imgEffect>
                  </a14:imgLayer>
                </a14:imgProps>
              </a:ext>
              <a:ext uri="{28A0092B-C50C-407E-A947-70E740481C1C}">
                <a14:useLocalDpi xmlns:a14="http://schemas.microsoft.com/office/drawing/2010/main" val="0"/>
              </a:ext>
            </a:extLst>
          </a:blip>
          <a:srcRect/>
          <a:stretch>
            <a:fillRect/>
          </a:stretch>
        </p:blipFill>
        <p:spPr bwMode="auto">
          <a:xfrm>
            <a:off x="826477" y="2743200"/>
            <a:ext cx="1981200" cy="132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ular Callout 3"/>
          <p:cNvSpPr/>
          <p:nvPr/>
        </p:nvSpPr>
        <p:spPr>
          <a:xfrm>
            <a:off x="1786048" y="2362201"/>
            <a:ext cx="1414351" cy="542416"/>
          </a:xfrm>
          <a:prstGeom prst="wedgeRectCallout">
            <a:avLst>
              <a:gd name="adj1" fmla="val -34752"/>
              <a:gd name="adj2" fmla="val 1072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ln>
                  <a:solidFill>
                    <a:schemeClr val="tx1"/>
                  </a:solidFill>
                </a:ln>
                <a:solidFill>
                  <a:srgbClr val="FFFF00"/>
                </a:solidFill>
              </a:rPr>
              <a:t>He, He, He,</a:t>
            </a:r>
          </a:p>
        </p:txBody>
      </p:sp>
      <p:sp>
        <p:nvSpPr>
          <p:cNvPr id="6" name="Rectangular Callout 5"/>
          <p:cNvSpPr/>
          <p:nvPr/>
        </p:nvSpPr>
        <p:spPr>
          <a:xfrm>
            <a:off x="3962400" y="533400"/>
            <a:ext cx="2819400" cy="609600"/>
          </a:xfrm>
          <a:prstGeom prst="wedgeRectCallout">
            <a:avLst>
              <a:gd name="adj1" fmla="val -3587"/>
              <a:gd name="adj2" fmla="val 102949"/>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n>
                  <a:solidFill>
                    <a:schemeClr val="tx1"/>
                  </a:solidFill>
                </a:ln>
                <a:solidFill>
                  <a:srgbClr val="FFC000"/>
                </a:solidFill>
              </a:rPr>
              <a:t>Ha, Ha, Ha</a:t>
            </a:r>
          </a:p>
        </p:txBody>
      </p:sp>
    </p:spTree>
    <p:extLst>
      <p:ext uri="{BB962C8B-B14F-4D97-AF65-F5344CB8AC3E}">
        <p14:creationId xmlns:p14="http://schemas.microsoft.com/office/powerpoint/2010/main" val="7537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9" name="Text Box 5"/>
          <p:cNvSpPr txBox="1">
            <a:spLocks noChangeArrowheads="1"/>
          </p:cNvSpPr>
          <p:nvPr/>
        </p:nvSpPr>
        <p:spPr bwMode="auto">
          <a:xfrm>
            <a:off x="6477000" y="152400"/>
            <a:ext cx="2514600" cy="426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i="1">
                <a:solidFill>
                  <a:srgbClr val="FFFF00"/>
                </a:solidFill>
                <a:latin typeface="Arial" charset="0"/>
              </a:rPr>
              <a:t>N</a:t>
            </a:r>
            <a:r>
              <a:rPr lang="en-US" altLang="en-US" sz="2400" i="1">
                <a:solidFill>
                  <a:srgbClr val="FFFF00"/>
                </a:solidFill>
                <a:latin typeface="Arial" charset="0"/>
              </a:rPr>
              <a:t>ow when Jesus was born in Bethlehem of Judea, </a:t>
            </a:r>
            <a:r>
              <a:rPr lang="en-US" altLang="en-US" sz="2400" b="1" i="1" u="sng">
                <a:solidFill>
                  <a:srgbClr val="FFFF00"/>
                </a:solidFill>
                <a:latin typeface="Arial" charset="0"/>
              </a:rPr>
              <a:t>in the days of Herod the king</a:t>
            </a:r>
            <a:r>
              <a:rPr lang="en-US" altLang="en-US" sz="2400" i="1">
                <a:solidFill>
                  <a:srgbClr val="FFFF00"/>
                </a:solidFill>
                <a:latin typeface="Arial" charset="0"/>
              </a:rPr>
              <a:t>, behold, there came wise men from the east to Jerusalem,</a:t>
            </a:r>
          </a:p>
          <a:p>
            <a:pPr eaLnBrk="1" hangingPunct="1">
              <a:spcBef>
                <a:spcPct val="0"/>
              </a:spcBef>
              <a:buFontTx/>
              <a:buNone/>
            </a:pPr>
            <a:endParaRPr lang="en-US" altLang="en-US" sz="1800" i="1">
              <a:solidFill>
                <a:srgbClr val="FFFF00"/>
              </a:solidFill>
              <a:latin typeface="Arial" charset="0"/>
            </a:endParaRPr>
          </a:p>
        </p:txBody>
      </p:sp>
      <p:pic>
        <p:nvPicPr>
          <p:cNvPr id="64515" name="Picture 9" descr="wise_men_tiss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6096000" cy="4216400"/>
          </a:xfrm>
          <a:prstGeom prst="rect">
            <a:avLst/>
          </a:prstGeom>
          <a:noFill/>
          <a:ln w="2857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1994" name="Text Box 10"/>
          <p:cNvSpPr txBox="1">
            <a:spLocks noChangeArrowheads="1"/>
          </p:cNvSpPr>
          <p:nvPr/>
        </p:nvSpPr>
        <p:spPr bwMode="auto">
          <a:xfrm>
            <a:off x="304800" y="4800600"/>
            <a:ext cx="76200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i="1">
                <a:solidFill>
                  <a:srgbClr val="FFFF00"/>
                </a:solidFill>
                <a:latin typeface="Arial" charset="0"/>
              </a:rPr>
              <a:t>S</a:t>
            </a:r>
            <a:r>
              <a:rPr lang="en-US" altLang="en-US" sz="2400" i="1">
                <a:solidFill>
                  <a:srgbClr val="FFFF00"/>
                </a:solidFill>
                <a:latin typeface="Arial" charset="0"/>
              </a:rPr>
              <a:t>aying, Where is the child that is born, the Messiah of the Jews? for </a:t>
            </a:r>
            <a:r>
              <a:rPr lang="en-US" altLang="en-US" sz="2400" b="1" i="1" u="sng">
                <a:solidFill>
                  <a:srgbClr val="FFFF00"/>
                </a:solidFill>
                <a:latin typeface="Arial" charset="0"/>
              </a:rPr>
              <a:t>we have seen his star in the east</a:t>
            </a:r>
            <a:r>
              <a:rPr lang="en-US" altLang="en-US" sz="2400" i="1">
                <a:solidFill>
                  <a:srgbClr val="FFFF00"/>
                </a:solidFill>
                <a:latin typeface="Arial" charset="0"/>
              </a:rPr>
              <a:t>, and have come to worship him.</a:t>
            </a:r>
            <a:r>
              <a:rPr lang="en-US" altLang="en-US" sz="2400">
                <a:solidFill>
                  <a:srgbClr val="FFFF00"/>
                </a:solidFill>
                <a:latin typeface="Arial" charset="0"/>
              </a:rPr>
              <a:t>          										    </a:t>
            </a:r>
            <a:r>
              <a:rPr lang="en-US" altLang="en-US" sz="1800">
                <a:solidFill>
                  <a:srgbClr val="FFFF00"/>
                </a:solidFill>
                <a:latin typeface="Arial" charset="0"/>
              </a:rPr>
              <a:t>[Matthew 3:1-2]</a:t>
            </a:r>
            <a:endParaRPr lang="en-US" altLang="en-US" sz="2400">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525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4"/>
          <p:cNvSpPr txBox="1">
            <a:spLocks noChangeArrowheads="1"/>
          </p:cNvSpPr>
          <p:nvPr/>
        </p:nvSpPr>
        <p:spPr bwMode="auto">
          <a:xfrm>
            <a:off x="304800" y="152400"/>
            <a:ext cx="80772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Arial" charset="0"/>
                <a:cs typeface="Arial" charset="0"/>
              </a:defRPr>
            </a:lvl1pPr>
            <a:lvl2pPr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lvl="1" eaLnBrk="1" hangingPunct="1">
              <a:spcBef>
                <a:spcPct val="50000"/>
              </a:spcBef>
              <a:defRPr/>
            </a:pPr>
            <a:r>
              <a:rPr lang="en-US" sz="4000" dirty="0">
                <a:solidFill>
                  <a:srgbClr val="FFFF00"/>
                </a:solidFill>
                <a:effectLst>
                  <a:outerShdw blurRad="38100" dist="38100" dir="2700000" algn="tl">
                    <a:srgbClr val="000000">
                      <a:alpha val="43137"/>
                    </a:srgbClr>
                  </a:outerShdw>
                </a:effectLst>
              </a:rPr>
              <a:t>W</a:t>
            </a:r>
            <a:r>
              <a:rPr lang="en-US" dirty="0">
                <a:solidFill>
                  <a:srgbClr val="FFFF00"/>
                </a:solidFill>
                <a:effectLst>
                  <a:outerShdw blurRad="38100" dist="38100" dir="2700000" algn="tl">
                    <a:srgbClr val="000000">
                      <a:alpha val="43137"/>
                    </a:srgbClr>
                  </a:outerShdw>
                </a:effectLst>
              </a:rPr>
              <a:t>ho are these “Wise Men” and from where did they 	come?</a:t>
            </a:r>
          </a:p>
          <a:p>
            <a:pPr lvl="1" eaLnBrk="1" hangingPunct="1">
              <a:spcBef>
                <a:spcPct val="50000"/>
              </a:spcBef>
              <a:defRPr/>
            </a:pPr>
            <a:r>
              <a:rPr lang="en-US" sz="4000" dirty="0">
                <a:solidFill>
                  <a:srgbClr val="FFFF00"/>
                </a:solidFill>
                <a:effectLst>
                  <a:outerShdw blurRad="38100" dist="38100" dir="2700000" algn="tl">
                    <a:srgbClr val="000000">
                      <a:alpha val="43137"/>
                    </a:srgbClr>
                  </a:outerShdw>
                </a:effectLst>
              </a:rPr>
              <a:t>W</a:t>
            </a:r>
            <a:r>
              <a:rPr lang="en-US" dirty="0">
                <a:solidFill>
                  <a:srgbClr val="FFFF00"/>
                </a:solidFill>
                <a:effectLst>
                  <a:outerShdw blurRad="38100" dist="38100" dir="2700000" algn="tl">
                    <a:srgbClr val="000000">
                      <a:alpha val="43137"/>
                    </a:srgbClr>
                  </a:outerShdw>
                </a:effectLst>
              </a:rPr>
              <a:t>hen did they come to see Jesus?</a:t>
            </a:r>
          </a:p>
          <a:p>
            <a:pPr lvl="1" eaLnBrk="1" hangingPunct="1">
              <a:spcBef>
                <a:spcPct val="50000"/>
              </a:spcBef>
              <a:defRPr/>
            </a:pPr>
            <a:r>
              <a:rPr lang="en-US" sz="4000" dirty="0">
                <a:solidFill>
                  <a:srgbClr val="FFFF00"/>
                </a:solidFill>
                <a:effectLst>
                  <a:outerShdw blurRad="38100" dist="38100" dir="2700000" algn="tl">
                    <a:srgbClr val="000000">
                      <a:alpha val="43137"/>
                    </a:srgbClr>
                  </a:outerShdw>
                </a:effectLst>
              </a:rPr>
              <a:t>H</a:t>
            </a:r>
            <a:r>
              <a:rPr lang="en-US" dirty="0">
                <a:solidFill>
                  <a:srgbClr val="FFFF00"/>
                </a:solidFill>
                <a:effectLst>
                  <a:outerShdw blurRad="38100" dist="38100" dir="2700000" algn="tl">
                    <a:srgbClr val="000000">
                      <a:alpha val="43137"/>
                    </a:srgbClr>
                  </a:outerShdw>
                </a:effectLst>
              </a:rPr>
              <a:t>ow did they know of the birth of Christ …when 	…where?</a:t>
            </a:r>
          </a:p>
          <a:p>
            <a:pPr lvl="1" eaLnBrk="1" hangingPunct="1">
              <a:spcBef>
                <a:spcPct val="50000"/>
              </a:spcBef>
              <a:defRPr/>
            </a:pPr>
            <a:r>
              <a:rPr lang="en-US" sz="4000" dirty="0">
                <a:solidFill>
                  <a:srgbClr val="FFFF00"/>
                </a:solidFill>
                <a:effectLst>
                  <a:outerShdw blurRad="38100" dist="38100" dir="2700000" algn="tl">
                    <a:srgbClr val="000000">
                      <a:alpha val="43137"/>
                    </a:srgbClr>
                  </a:outerShdw>
                </a:effectLst>
              </a:rPr>
              <a:t>W</a:t>
            </a:r>
            <a:r>
              <a:rPr lang="en-US" dirty="0">
                <a:solidFill>
                  <a:srgbClr val="FFFF00"/>
                </a:solidFill>
                <a:effectLst>
                  <a:outerShdw blurRad="38100" dist="38100" dir="2700000" algn="tl">
                    <a:srgbClr val="000000">
                      <a:alpha val="43137"/>
                    </a:srgbClr>
                  </a:outerShdw>
                </a:effectLst>
              </a:rPr>
              <a:t>hat did the “new star” that they saw in the east 	mean to them?</a:t>
            </a:r>
          </a:p>
          <a:p>
            <a:pPr lvl="1" eaLnBrk="1" hangingPunct="1">
              <a:spcBef>
                <a:spcPct val="50000"/>
              </a:spcBef>
              <a:defRPr/>
            </a:pPr>
            <a:r>
              <a:rPr lang="en-US" sz="4000" dirty="0">
                <a:solidFill>
                  <a:srgbClr val="FFFF00"/>
                </a:solidFill>
                <a:effectLst>
                  <a:outerShdw blurRad="38100" dist="38100" dir="2700000" algn="tl">
                    <a:srgbClr val="000000">
                      <a:alpha val="43137"/>
                    </a:srgbClr>
                  </a:outerShdw>
                </a:effectLst>
              </a:rPr>
              <a:t>W</a:t>
            </a:r>
            <a:r>
              <a:rPr lang="en-US" dirty="0">
                <a:solidFill>
                  <a:srgbClr val="FFFF00"/>
                </a:solidFill>
                <a:effectLst>
                  <a:outerShdw blurRad="38100" dist="38100" dir="2700000" algn="tl">
                    <a:srgbClr val="000000">
                      <a:alpha val="43137"/>
                    </a:srgbClr>
                  </a:outerShdw>
                </a:effectLst>
              </a:rPr>
              <a:t>hy didn’t they just follow the star to the manger?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1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0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6200"/>
            <a:ext cx="8686800" cy="5508625"/>
          </a:xfrm>
          <a:prstGeom prst="rect">
            <a:avLst/>
          </a:prstGeom>
          <a:noFill/>
        </p:spPr>
        <p:txBody>
          <a:bodyPr>
            <a:spAutoFit/>
          </a:bodyPr>
          <a:lstStyle/>
          <a:p>
            <a:pPr>
              <a:defRPr/>
            </a:pPr>
            <a:r>
              <a:rPr lang="en-US" sz="4400" dirty="0">
                <a:solidFill>
                  <a:srgbClr val="FFFF00"/>
                </a:solidFill>
                <a:effectLst>
                  <a:outerShdw blurRad="38100" dist="38100" dir="2700000" algn="tl">
                    <a:srgbClr val="000000">
                      <a:alpha val="43137"/>
                    </a:srgbClr>
                  </a:outerShdw>
                </a:effectLst>
                <a:latin typeface="+mj-lt"/>
              </a:rPr>
              <a:t>A</a:t>
            </a:r>
            <a:r>
              <a:rPr lang="en-US" sz="2800" dirty="0">
                <a:solidFill>
                  <a:srgbClr val="FFFF00"/>
                </a:solidFill>
                <a:effectLst>
                  <a:outerShdw blurRad="38100" dist="38100" dir="2700000" algn="tl">
                    <a:srgbClr val="000000">
                      <a:alpha val="43137"/>
                    </a:srgbClr>
                  </a:outerShdw>
                </a:effectLst>
                <a:latin typeface="+mj-lt"/>
              </a:rPr>
              <a:t>nd after they had given thanks unto the God of Israel, my father Lehi took the records which were engraven upon the plates of brass, and he did search them from the beginning.</a:t>
            </a:r>
          </a:p>
          <a:p>
            <a:pPr>
              <a:defRPr/>
            </a:pPr>
            <a:endParaRPr lang="en-US" sz="1600" dirty="0">
              <a:solidFill>
                <a:srgbClr val="FFFF00"/>
              </a:solidFill>
              <a:effectLst>
                <a:outerShdw blurRad="38100" dist="38100" dir="2700000" algn="tl">
                  <a:srgbClr val="000000">
                    <a:alpha val="43137"/>
                  </a:srgbClr>
                </a:outerShdw>
              </a:effectLst>
              <a:latin typeface="+mj-lt"/>
            </a:endParaRPr>
          </a:p>
          <a:p>
            <a:pPr>
              <a:defRPr/>
            </a:pPr>
            <a:r>
              <a:rPr lang="en-US" sz="4400" dirty="0">
                <a:solidFill>
                  <a:srgbClr val="FFFF00"/>
                </a:solidFill>
                <a:effectLst>
                  <a:outerShdw blurRad="38100" dist="38100" dir="2700000" algn="tl">
                    <a:srgbClr val="000000">
                      <a:alpha val="43137"/>
                    </a:srgbClr>
                  </a:outerShdw>
                </a:effectLst>
                <a:latin typeface="+mj-lt"/>
              </a:rPr>
              <a:t>A</a:t>
            </a:r>
            <a:r>
              <a:rPr lang="en-US" sz="2800" dirty="0">
                <a:solidFill>
                  <a:srgbClr val="FFFF00"/>
                </a:solidFill>
                <a:effectLst>
                  <a:outerShdw blurRad="38100" dist="38100" dir="2700000" algn="tl">
                    <a:srgbClr val="000000">
                      <a:alpha val="43137"/>
                    </a:srgbClr>
                  </a:outerShdw>
                </a:effectLst>
                <a:latin typeface="+mj-lt"/>
              </a:rPr>
              <a:t>nd he beheld that they did contain the five books of Moses, which gave an account of the creation of the world;</a:t>
            </a:r>
          </a:p>
          <a:p>
            <a:pPr>
              <a:defRPr/>
            </a:pPr>
            <a:endParaRPr lang="en-US" sz="1600" dirty="0">
              <a:solidFill>
                <a:srgbClr val="FFFF00"/>
              </a:solidFill>
              <a:effectLst>
                <a:outerShdw blurRad="38100" dist="38100" dir="2700000" algn="tl">
                  <a:srgbClr val="000000">
                    <a:alpha val="43137"/>
                  </a:srgbClr>
                </a:outerShdw>
              </a:effectLst>
              <a:latin typeface="+mj-lt"/>
            </a:endParaRPr>
          </a:p>
          <a:p>
            <a:pPr>
              <a:defRPr/>
            </a:pPr>
            <a:r>
              <a:rPr lang="en-US" sz="4400" dirty="0">
                <a:solidFill>
                  <a:srgbClr val="FFFF00"/>
                </a:solidFill>
                <a:effectLst>
                  <a:outerShdw blurRad="38100" dist="38100" dir="2700000" algn="tl">
                    <a:srgbClr val="000000">
                      <a:alpha val="43137"/>
                    </a:srgbClr>
                  </a:outerShdw>
                </a:effectLst>
                <a:latin typeface="+mj-lt"/>
              </a:rPr>
              <a:t>A</a:t>
            </a:r>
            <a:r>
              <a:rPr lang="en-US" sz="2800" dirty="0">
                <a:solidFill>
                  <a:srgbClr val="FFFF00"/>
                </a:solidFill>
                <a:effectLst>
                  <a:outerShdw blurRad="38100" dist="38100" dir="2700000" algn="tl">
                    <a:srgbClr val="000000">
                      <a:alpha val="43137"/>
                    </a:srgbClr>
                  </a:outerShdw>
                </a:effectLst>
                <a:latin typeface="+mj-lt"/>
              </a:rPr>
              <a:t>nd also of Adam and Eve, who were our first parents;</a:t>
            </a:r>
          </a:p>
          <a:p>
            <a:pPr>
              <a:defRPr/>
            </a:pPr>
            <a:r>
              <a:rPr lang="en-US" sz="1600" dirty="0">
                <a:solidFill>
                  <a:srgbClr val="FFFF00"/>
                </a:solidFill>
                <a:effectLst>
                  <a:outerShdw blurRad="38100" dist="38100" dir="2700000" algn="tl">
                    <a:srgbClr val="000000">
                      <a:alpha val="43137"/>
                    </a:srgbClr>
                  </a:outerShdw>
                </a:effectLst>
                <a:latin typeface="+mj-lt"/>
              </a:rPr>
              <a:t>						               </a:t>
            </a:r>
            <a:r>
              <a:rPr lang="en-US" sz="2000" dirty="0">
                <a:solidFill>
                  <a:srgbClr val="FFFF00"/>
                </a:solidFill>
                <a:effectLst>
                  <a:outerShdw blurRad="38100" dist="38100" dir="2700000" algn="tl">
                    <a:srgbClr val="000000">
                      <a:alpha val="43137"/>
                    </a:srgbClr>
                  </a:outerShdw>
                </a:effectLst>
                <a:latin typeface="+mj-lt"/>
              </a:rPr>
              <a:t>[1 Nephi 1:158-160]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Angel with 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4648200" cy="654685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105400" y="112713"/>
            <a:ext cx="3733800" cy="6626225"/>
          </a:xfrm>
          <a:prstGeom prst="rect">
            <a:avLst/>
          </a:prstGeom>
          <a:solidFill>
            <a:srgbClr val="000000">
              <a:alpha val="50196"/>
            </a:srgbClr>
          </a:solidFill>
          <a:ln w="38100">
            <a:solidFill>
              <a:srgbClr val="FFFF00"/>
            </a:solidFill>
            <a:miter lim="800000"/>
            <a:headEnd/>
            <a:tailEnd/>
          </a:ln>
          <a:effec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en-US" sz="4800" i="1" dirty="0">
                <a:solidFill>
                  <a:srgbClr val="FFFF66"/>
                </a:solidFill>
                <a:latin typeface="+mn-lt"/>
              </a:rPr>
              <a:t>A</a:t>
            </a:r>
            <a:r>
              <a:rPr lang="en-US" sz="2800" i="1" dirty="0">
                <a:solidFill>
                  <a:srgbClr val="FFFF66"/>
                </a:solidFill>
                <a:latin typeface="+mn-lt"/>
              </a:rPr>
              <a:t>nd in the sixth month the angel Gabriel was sent from God, unto a city of Galilee, named </a:t>
            </a:r>
            <a:r>
              <a:rPr lang="en-US" sz="2800" b="1" i="1" dirty="0">
                <a:solidFill>
                  <a:srgbClr val="FFCF89"/>
                </a:solidFill>
                <a:latin typeface="+mn-lt"/>
              </a:rPr>
              <a:t>Nazareth</a:t>
            </a:r>
            <a:r>
              <a:rPr lang="en-US" sz="2800" i="1" dirty="0">
                <a:solidFill>
                  <a:srgbClr val="FFFF66"/>
                </a:solidFill>
                <a:latin typeface="+mn-lt"/>
              </a:rPr>
              <a:t>.</a:t>
            </a:r>
          </a:p>
          <a:p>
            <a:pPr eaLnBrk="1" hangingPunct="1">
              <a:defRPr/>
            </a:pPr>
            <a:endParaRPr lang="en-US" sz="1050" i="1" dirty="0">
              <a:solidFill>
                <a:srgbClr val="FFFF66"/>
              </a:solidFill>
              <a:latin typeface="+mn-lt"/>
            </a:endParaRPr>
          </a:p>
          <a:p>
            <a:pPr eaLnBrk="1" hangingPunct="1">
              <a:defRPr/>
            </a:pPr>
            <a:r>
              <a:rPr lang="en-US" sz="4800" i="1" dirty="0">
                <a:solidFill>
                  <a:srgbClr val="FFFF66"/>
                </a:solidFill>
                <a:latin typeface="+mn-lt"/>
              </a:rPr>
              <a:t>T</a:t>
            </a:r>
            <a:r>
              <a:rPr lang="en-US" sz="2800" i="1" dirty="0">
                <a:solidFill>
                  <a:srgbClr val="FFFF66"/>
                </a:solidFill>
                <a:latin typeface="+mn-lt"/>
              </a:rPr>
              <a:t>o a virgin, espoused to a man whose name was Joseph, of the house of David; and the virgin's name was Mary.</a:t>
            </a:r>
            <a:endParaRPr lang="en-US" sz="1050" i="1" dirty="0">
              <a:solidFill>
                <a:srgbClr val="FFFF66"/>
              </a:solidFill>
              <a:latin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228600"/>
            <a:ext cx="8915400" cy="4554538"/>
          </a:xfrm>
          <a:prstGeom prst="rect">
            <a:avLst/>
          </a:prstGeom>
          <a:noFill/>
        </p:spPr>
        <p:txBody>
          <a:bodyPr>
            <a:spAutoFit/>
          </a:bodyPr>
          <a:lstStyle/>
          <a:p>
            <a:pPr>
              <a:defRPr/>
            </a:pPr>
            <a:r>
              <a:rPr lang="en-US" sz="4400" dirty="0">
                <a:solidFill>
                  <a:srgbClr val="FFFF00"/>
                </a:solidFill>
                <a:effectLst>
                  <a:outerShdw blurRad="38100" dist="38100" dir="2700000" algn="tl">
                    <a:srgbClr val="000000">
                      <a:alpha val="43137"/>
                    </a:srgbClr>
                  </a:outerShdw>
                </a:effectLst>
                <a:latin typeface="+mj-lt"/>
              </a:rPr>
              <a:t>A</a:t>
            </a:r>
            <a:r>
              <a:rPr lang="en-US" sz="2800" dirty="0">
                <a:solidFill>
                  <a:srgbClr val="FFFF00"/>
                </a:solidFill>
                <a:effectLst>
                  <a:outerShdw blurRad="38100" dist="38100" dir="2700000" algn="tl">
                    <a:srgbClr val="000000">
                      <a:alpha val="43137"/>
                    </a:srgbClr>
                  </a:outerShdw>
                </a:effectLst>
                <a:latin typeface="+mj-lt"/>
              </a:rPr>
              <a:t>nd also a record of the Jews from the beginning, even down to the commencement of the reign of Zedekiah, king of Judah;  (About 586 BC)</a:t>
            </a:r>
          </a:p>
          <a:p>
            <a:pPr>
              <a:defRPr/>
            </a:pPr>
            <a:endParaRPr lang="en-US" sz="900" dirty="0">
              <a:solidFill>
                <a:srgbClr val="FFFF00"/>
              </a:solidFill>
              <a:effectLst>
                <a:outerShdw blurRad="38100" dist="38100" dir="2700000" algn="tl">
                  <a:srgbClr val="000000">
                    <a:alpha val="43137"/>
                  </a:srgbClr>
                </a:outerShdw>
              </a:effectLst>
              <a:latin typeface="+mj-lt"/>
            </a:endParaRPr>
          </a:p>
          <a:p>
            <a:pPr>
              <a:defRPr/>
            </a:pPr>
            <a:r>
              <a:rPr lang="en-US" sz="4400" dirty="0">
                <a:solidFill>
                  <a:srgbClr val="FFFF00"/>
                </a:solidFill>
                <a:effectLst>
                  <a:outerShdw blurRad="38100" dist="38100" dir="2700000" algn="tl">
                    <a:srgbClr val="000000">
                      <a:alpha val="43137"/>
                    </a:srgbClr>
                  </a:outerShdw>
                </a:effectLst>
                <a:latin typeface="+mj-lt"/>
              </a:rPr>
              <a:t>A</a:t>
            </a:r>
            <a:r>
              <a:rPr lang="en-US" sz="2800" dirty="0">
                <a:solidFill>
                  <a:srgbClr val="FFFF00"/>
                </a:solidFill>
                <a:effectLst>
                  <a:outerShdw blurRad="38100" dist="38100" dir="2700000" algn="tl">
                    <a:srgbClr val="000000">
                      <a:alpha val="43137"/>
                    </a:srgbClr>
                  </a:outerShdw>
                </a:effectLst>
                <a:latin typeface="+mj-lt"/>
              </a:rPr>
              <a:t>nd also the prophecies of the holy prophets, from the beginning, even down to the commencement of the reign of Zedekiah; (About 586 BC)</a:t>
            </a:r>
          </a:p>
          <a:p>
            <a:pPr>
              <a:defRPr/>
            </a:pPr>
            <a:endParaRPr lang="en-US" sz="900" dirty="0">
              <a:solidFill>
                <a:srgbClr val="FFFF00"/>
              </a:solidFill>
              <a:effectLst>
                <a:outerShdw blurRad="38100" dist="38100" dir="2700000" algn="tl">
                  <a:srgbClr val="000000">
                    <a:alpha val="43137"/>
                  </a:srgbClr>
                </a:outerShdw>
              </a:effectLst>
              <a:latin typeface="+mj-lt"/>
            </a:endParaRPr>
          </a:p>
          <a:p>
            <a:pPr>
              <a:defRPr/>
            </a:pPr>
            <a:r>
              <a:rPr lang="en-US" sz="4400" dirty="0">
                <a:solidFill>
                  <a:srgbClr val="FFFF00"/>
                </a:solidFill>
                <a:effectLst>
                  <a:outerShdw blurRad="38100" dist="38100" dir="2700000" algn="tl">
                    <a:srgbClr val="000000">
                      <a:alpha val="43137"/>
                    </a:srgbClr>
                  </a:outerShdw>
                </a:effectLst>
                <a:latin typeface="+mj-lt"/>
              </a:rPr>
              <a:t>A</a:t>
            </a:r>
            <a:r>
              <a:rPr lang="en-US" sz="2800" dirty="0">
                <a:solidFill>
                  <a:srgbClr val="FFFF00"/>
                </a:solidFill>
                <a:effectLst>
                  <a:outerShdw blurRad="38100" dist="38100" dir="2700000" algn="tl">
                    <a:srgbClr val="000000">
                      <a:alpha val="43137"/>
                    </a:srgbClr>
                  </a:outerShdw>
                </a:effectLst>
                <a:latin typeface="+mj-lt"/>
              </a:rPr>
              <a:t>nd also many prophecies which have been spoken by the mouth of Jeremiah.		</a:t>
            </a:r>
            <a:r>
              <a:rPr lang="en-US" sz="2000" dirty="0">
                <a:solidFill>
                  <a:srgbClr val="FFFF00"/>
                </a:solidFill>
                <a:effectLst>
                  <a:outerShdw blurRad="38100" dist="38100" dir="2700000" algn="tl">
                    <a:srgbClr val="000000">
                      <a:alpha val="43137"/>
                    </a:srgbClr>
                  </a:outerShdw>
                </a:effectLst>
                <a:latin typeface="+mj-lt"/>
              </a:rPr>
              <a:t>  	[1 Nephi 1:161-163] </a:t>
            </a:r>
            <a:endParaRPr lang="en-US" sz="2800" dirty="0">
              <a:latin typeface="+mj-lt"/>
            </a:endParaRPr>
          </a:p>
        </p:txBody>
      </p:sp>
      <p:sp>
        <p:nvSpPr>
          <p:cNvPr id="2" name="TextBox 1"/>
          <p:cNvSpPr txBox="1">
            <a:spLocks noChangeArrowheads="1"/>
          </p:cNvSpPr>
          <p:nvPr/>
        </p:nvSpPr>
        <p:spPr bwMode="auto">
          <a:xfrm>
            <a:off x="195263" y="4983163"/>
            <a:ext cx="861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algn="ctr" eaLnBrk="1" hangingPunct="1">
              <a:spcBef>
                <a:spcPct val="0"/>
              </a:spcBef>
              <a:buFontTx/>
              <a:buNone/>
            </a:pPr>
            <a:r>
              <a:rPr lang="en-US" altLang="en-US" sz="2000">
                <a:latin typeface="Arial" charset="0"/>
              </a:rPr>
              <a:t>Jeremiah lived during the Babylonian (Chaldean) Empire 625-536 BC.</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7696200" cy="43592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227013" y="4419600"/>
            <a:ext cx="8077200" cy="2185988"/>
          </a:xfrm>
          <a:prstGeom prst="rect">
            <a:avLst/>
          </a:prstGeom>
          <a:solidFill>
            <a:srgbClr val="FFCF89"/>
          </a:solidFill>
          <a:ln w="38100">
            <a:solidFill>
              <a:schemeClr val="bg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000">
                <a:latin typeface="Arial" charset="0"/>
              </a:rPr>
              <a:t>B</a:t>
            </a:r>
            <a:r>
              <a:rPr lang="en-US" altLang="en-US" sz="2400">
                <a:latin typeface="Arial" charset="0"/>
              </a:rPr>
              <a:t>ut thou, Beth-lehem Ephratah, though thou be little among the thousands of Judah, yet out of thee shall he come forth unto me that is to be ruler in Israel; whose goings forth have been from of old, from everlasting. 								[Micah 5:2] </a:t>
            </a:r>
          </a:p>
        </p:txBody>
      </p:sp>
      <p:cxnSp>
        <p:nvCxnSpPr>
          <p:cNvPr id="4" name="Straight Arrow Connector 3"/>
          <p:cNvCxnSpPr/>
          <p:nvPr/>
        </p:nvCxnSpPr>
        <p:spPr>
          <a:xfrm flipV="1">
            <a:off x="596900" y="989013"/>
            <a:ext cx="2057400" cy="685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 name="TextBox 4"/>
          <p:cNvSpPr txBox="1">
            <a:spLocks noChangeArrowheads="1"/>
          </p:cNvSpPr>
          <p:nvPr/>
        </p:nvSpPr>
        <p:spPr bwMode="auto">
          <a:xfrm rot="-1213751">
            <a:off x="425450" y="1470025"/>
            <a:ext cx="3048000" cy="4619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2400">
                <a:latin typeface="Arial" charset="0"/>
              </a:rPr>
              <a:t>Zedekiah made King</a:t>
            </a:r>
          </a:p>
        </p:txBody>
      </p:sp>
      <p:cxnSp>
        <p:nvCxnSpPr>
          <p:cNvPr id="7" name="Straight Arrow Connector 6"/>
          <p:cNvCxnSpPr/>
          <p:nvPr/>
        </p:nvCxnSpPr>
        <p:spPr>
          <a:xfrm flipV="1">
            <a:off x="914400" y="1758950"/>
            <a:ext cx="3505200" cy="113665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TextBox 9"/>
          <p:cNvSpPr txBox="1">
            <a:spLocks noChangeArrowheads="1"/>
          </p:cNvSpPr>
          <p:nvPr/>
        </p:nvSpPr>
        <p:spPr bwMode="auto">
          <a:xfrm rot="-1074759">
            <a:off x="989013" y="2603500"/>
            <a:ext cx="3525837" cy="4619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2400">
                <a:latin typeface="Arial" charset="0"/>
              </a:rPr>
              <a:t>Prophecies of Jeremiah</a:t>
            </a:r>
          </a:p>
        </p:txBody>
      </p:sp>
      <p:cxnSp>
        <p:nvCxnSpPr>
          <p:cNvPr id="11" name="Straight Arrow Connector 10"/>
          <p:cNvCxnSpPr/>
          <p:nvPr/>
        </p:nvCxnSpPr>
        <p:spPr>
          <a:xfrm flipV="1">
            <a:off x="3657600" y="1409700"/>
            <a:ext cx="2819400" cy="2971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 descr="Wiseme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 Box 9"/>
          <p:cNvSpPr txBox="1">
            <a:spLocks noChangeArrowheads="1"/>
          </p:cNvSpPr>
          <p:nvPr/>
        </p:nvSpPr>
        <p:spPr bwMode="auto">
          <a:xfrm>
            <a:off x="1600200" y="5486400"/>
            <a:ext cx="59436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1800">
                <a:solidFill>
                  <a:schemeClr val="bg1"/>
                </a:solidFill>
                <a:latin typeface="Arial" charset="0"/>
              </a:rPr>
              <a:t>We sing the hymn, </a:t>
            </a:r>
            <a:r>
              <a:rPr lang="en-US" altLang="en-US" sz="1800" i="1">
                <a:solidFill>
                  <a:schemeClr val="bg1"/>
                </a:solidFill>
                <a:latin typeface="Arial" charset="0"/>
              </a:rPr>
              <a:t>We Three Kings of Orient Are</a:t>
            </a:r>
            <a:r>
              <a:rPr lang="en-US" altLang="en-US" sz="1800">
                <a:solidFill>
                  <a:schemeClr val="bg1"/>
                </a:solidFill>
                <a:latin typeface="Arial" charset="0"/>
              </a:rPr>
              <a:t>, which strongly suggest that there were only “Three Wise Men”.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wisem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p:cNvSpPr txBox="1">
            <a:spLocks noChangeArrowheads="1"/>
          </p:cNvSpPr>
          <p:nvPr/>
        </p:nvSpPr>
        <p:spPr bwMode="auto">
          <a:xfrm>
            <a:off x="152400" y="5410200"/>
            <a:ext cx="8839200" cy="1209675"/>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b="1">
                <a:solidFill>
                  <a:srgbClr val="FFFF00"/>
                </a:solidFill>
                <a:latin typeface="Arial" charset="0"/>
              </a:rPr>
              <a:t>W</a:t>
            </a:r>
            <a:r>
              <a:rPr lang="en-US" altLang="en-US" sz="1800" b="1">
                <a:solidFill>
                  <a:srgbClr val="FFFF00"/>
                </a:solidFill>
                <a:latin typeface="Arial" charset="0"/>
              </a:rPr>
              <a:t>e read novels and poems and stories such as “</a:t>
            </a:r>
            <a:r>
              <a:rPr lang="en-US" altLang="en-US" sz="1800" b="1" i="1">
                <a:solidFill>
                  <a:srgbClr val="FFFF00"/>
                </a:solidFill>
                <a:latin typeface="Arial" charset="0"/>
              </a:rPr>
              <a:t>The Other Wise Man</a:t>
            </a:r>
            <a:r>
              <a:rPr lang="en-US" altLang="en-US" sz="1800" b="1">
                <a:solidFill>
                  <a:srgbClr val="FFFF00"/>
                </a:solidFill>
                <a:latin typeface="Arial" charset="0"/>
              </a:rPr>
              <a:t>” which give us names such as Casper, Melchoir and Bal-tha-zar.  We see movies that depict “Three Wise Men” one of which is dark skinned or black.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Magi at ma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6248400" y="228600"/>
            <a:ext cx="2743200" cy="61341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they said unto him, It is written by </a:t>
            </a:r>
          </a:p>
          <a:p>
            <a:pPr eaLnBrk="1" hangingPunct="1">
              <a:spcBef>
                <a:spcPct val="0"/>
              </a:spcBef>
              <a:buFontTx/>
              <a:buNone/>
            </a:pPr>
            <a:r>
              <a:rPr lang="en-US" altLang="en-US" sz="1800" i="1">
                <a:solidFill>
                  <a:srgbClr val="FFFF00"/>
                </a:solidFill>
                <a:latin typeface="Arial" charset="0"/>
              </a:rPr>
              <a:t>the prophets, that he should be born in Bethlehem of Judea, for thus have they said,</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T</a:t>
            </a:r>
            <a:r>
              <a:rPr lang="en-US" altLang="en-US" sz="1800" i="1">
                <a:solidFill>
                  <a:srgbClr val="FFFF00"/>
                </a:solidFill>
                <a:latin typeface="Arial" charset="0"/>
              </a:rPr>
              <a:t>he word of the Lord came unto us, saying, And thou Bethlehem, which lieth in the land of Judea, in thee shall be born a prince, which art not the least among the princes of Judea; for out of thee shall come the Messiah, who shall save my people Israel.</a:t>
            </a:r>
            <a:r>
              <a:rPr lang="en-US" altLang="en-US" sz="1800">
                <a:solidFill>
                  <a:srgbClr val="FFFF00"/>
                </a:solidFill>
                <a:latin typeface="Arial" charset="0"/>
              </a:rPr>
              <a:t> </a:t>
            </a:r>
          </a:p>
          <a:p>
            <a:pPr eaLnBrk="1" hangingPunct="1">
              <a:spcBef>
                <a:spcPct val="0"/>
              </a:spcBef>
              <a:buFontTx/>
              <a:buNone/>
            </a:pPr>
            <a:r>
              <a:rPr lang="en-US" altLang="en-US" sz="1800">
                <a:solidFill>
                  <a:srgbClr val="FFFF00"/>
                </a:solidFill>
                <a:latin typeface="Arial" charset="0"/>
              </a:rPr>
              <a:t>		                         	[Matthew 3:3-6] </a:t>
            </a:r>
          </a:p>
        </p:txBody>
      </p:sp>
      <p:sp>
        <p:nvSpPr>
          <p:cNvPr id="50185" name="Text Box 9"/>
          <p:cNvSpPr txBox="1">
            <a:spLocks noChangeArrowheads="1"/>
          </p:cNvSpPr>
          <p:nvPr/>
        </p:nvSpPr>
        <p:spPr bwMode="auto">
          <a:xfrm>
            <a:off x="152400" y="0"/>
            <a:ext cx="6172200" cy="22891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00"/>
                </a:solidFill>
                <a:latin typeface="Arial" charset="0"/>
              </a:rPr>
              <a:t>W</a:t>
            </a:r>
            <a:r>
              <a:rPr lang="en-US" altLang="en-US" sz="1800" i="1">
                <a:solidFill>
                  <a:srgbClr val="FFFF00"/>
                </a:solidFill>
                <a:latin typeface="Arial" charset="0"/>
              </a:rPr>
              <a:t>hen Herod the king had heard of the child, he was troubled, </a:t>
            </a:r>
            <a:r>
              <a:rPr lang="en-US" altLang="en-US" sz="1800" b="1" i="1" u="sng">
                <a:solidFill>
                  <a:srgbClr val="FFFF00"/>
                </a:solidFill>
                <a:latin typeface="Arial" charset="0"/>
              </a:rPr>
              <a:t>and all Jerusalem with him.</a:t>
            </a:r>
            <a:r>
              <a:rPr lang="en-US" altLang="en-US" sz="1800" i="1">
                <a:solidFill>
                  <a:srgbClr val="FFFF00"/>
                </a:solidFill>
                <a:latin typeface="Arial" charset="0"/>
              </a:rPr>
              <a:t>  And when he had </a:t>
            </a:r>
            <a:r>
              <a:rPr lang="en-US" altLang="en-US" sz="1800" b="1" i="1" u="sng">
                <a:solidFill>
                  <a:srgbClr val="FFFF00"/>
                </a:solidFill>
                <a:latin typeface="Arial" charset="0"/>
              </a:rPr>
              <a:t>gathered all the chief priests, and scribes</a:t>
            </a:r>
            <a:r>
              <a:rPr lang="en-US" altLang="en-US" sz="1800" i="1">
                <a:solidFill>
                  <a:srgbClr val="FFFF00"/>
                </a:solidFill>
                <a:latin typeface="Arial" charset="0"/>
              </a:rPr>
              <a:t> of the people together, he demanded of them, saying, Where is the place that is written of by the prophets, in which Christ should be born? For he greatly feared, yet he believed not the prophets.</a:t>
            </a:r>
            <a:endParaRPr lang="en-US" altLang="en-US" sz="1800">
              <a:solidFill>
                <a:srgbClr val="FFFF00"/>
              </a:solidFill>
              <a:latin typeface="Arial" charset="0"/>
            </a:endParaRPr>
          </a:p>
        </p:txBody>
      </p:sp>
      <p:pic>
        <p:nvPicPr>
          <p:cNvPr id="75780" name="Picture 8" descr="the-scribes-and-pharis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00300"/>
            <a:ext cx="5715000" cy="4286250"/>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8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018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6934200" y="533400"/>
            <a:ext cx="2209800" cy="58594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00"/>
                </a:solidFill>
                <a:latin typeface="Arial" charset="0"/>
              </a:rPr>
              <a:t>T</a:t>
            </a:r>
            <a:r>
              <a:rPr lang="en-US" altLang="en-US" sz="1800" i="1">
                <a:solidFill>
                  <a:srgbClr val="FFFF00"/>
                </a:solidFill>
                <a:latin typeface="Arial" charset="0"/>
              </a:rPr>
              <a:t>hen Herod, when he had called the </a:t>
            </a:r>
          </a:p>
          <a:p>
            <a:pPr eaLnBrk="1" hangingPunct="1">
              <a:spcBef>
                <a:spcPct val="0"/>
              </a:spcBef>
              <a:buFontTx/>
              <a:buNone/>
            </a:pPr>
            <a:r>
              <a:rPr lang="en-US" altLang="en-US" sz="1800" i="1">
                <a:solidFill>
                  <a:srgbClr val="FFFF00"/>
                </a:solidFill>
                <a:latin typeface="Arial" charset="0"/>
              </a:rPr>
              <a:t>wise men privily, inquired of them diligently </a:t>
            </a:r>
            <a:r>
              <a:rPr lang="en-US" altLang="en-US" sz="1800" i="1" u="sng">
                <a:solidFill>
                  <a:srgbClr val="FFFF00"/>
                </a:solidFill>
                <a:latin typeface="Arial" charset="0"/>
              </a:rPr>
              <a:t>what time the star appeared</a:t>
            </a:r>
            <a:r>
              <a:rPr lang="en-US" altLang="en-US" sz="1800" i="1">
                <a:solidFill>
                  <a:srgbClr val="FFFF00"/>
                </a:solidFill>
                <a:latin typeface="Arial" charset="0"/>
              </a:rPr>
              <a:t>.</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he </a:t>
            </a:r>
            <a:r>
              <a:rPr lang="en-US" altLang="en-US" sz="1800" i="1" u="sng">
                <a:solidFill>
                  <a:srgbClr val="FFFF00"/>
                </a:solidFill>
                <a:latin typeface="Arial" charset="0"/>
              </a:rPr>
              <a:t>sent them to Bethlehem</a:t>
            </a:r>
            <a:r>
              <a:rPr lang="en-US" altLang="en-US" sz="1800" i="1">
                <a:solidFill>
                  <a:srgbClr val="FFFF00"/>
                </a:solidFill>
                <a:latin typeface="Arial" charset="0"/>
              </a:rPr>
              <a:t>, and said, Go and search diligently for the young child; and when ye have found the child, bring me word again, that I may come and worship him also.</a:t>
            </a:r>
            <a:r>
              <a:rPr lang="en-US" altLang="en-US" sz="1800">
                <a:solidFill>
                  <a:srgbClr val="FFFF00"/>
                </a:solidFill>
                <a:latin typeface="Arial" charset="0"/>
              </a:rPr>
              <a:t> 	                         	</a:t>
            </a:r>
            <a:r>
              <a:rPr lang="en-US" altLang="en-US" sz="1200">
                <a:solidFill>
                  <a:srgbClr val="FFFF00"/>
                </a:solidFill>
                <a:latin typeface="Arial" charset="0"/>
              </a:rPr>
              <a:t>[Matthew 3:7-8</a:t>
            </a:r>
            <a:r>
              <a:rPr lang="en-US" altLang="en-US" sz="1400">
                <a:solidFill>
                  <a:srgbClr val="FFFF00"/>
                </a:solidFill>
                <a:latin typeface="Arial" charset="0"/>
              </a:rPr>
              <a:t>] </a:t>
            </a:r>
          </a:p>
        </p:txBody>
      </p:sp>
      <p:pic>
        <p:nvPicPr>
          <p:cNvPr id="76803" name="Picture 5" descr="tissot-the-magi-in-the-house-of-herod-719x596x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6705600" cy="5930900"/>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Text Box 4"/>
          <p:cNvSpPr txBox="1">
            <a:spLocks noChangeArrowheads="1"/>
          </p:cNvSpPr>
          <p:nvPr/>
        </p:nvSpPr>
        <p:spPr bwMode="auto">
          <a:xfrm>
            <a:off x="381000" y="22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b="1">
                <a:solidFill>
                  <a:srgbClr val="FFFF00"/>
                </a:solidFill>
                <a:latin typeface="Arial" charset="0"/>
              </a:rPr>
              <a:t>Who were these “Wise Men”?</a:t>
            </a:r>
          </a:p>
        </p:txBody>
      </p:sp>
      <p:sp>
        <p:nvSpPr>
          <p:cNvPr id="57349" name="Text Box 5"/>
          <p:cNvSpPr txBox="1">
            <a:spLocks noChangeArrowheads="1"/>
          </p:cNvSpPr>
          <p:nvPr/>
        </p:nvSpPr>
        <p:spPr bwMode="auto">
          <a:xfrm>
            <a:off x="5791200" y="609600"/>
            <a:ext cx="2971800" cy="55848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00"/>
                </a:solidFill>
                <a:latin typeface="Arial" charset="0"/>
              </a:rPr>
              <a:t>Y</a:t>
            </a:r>
            <a:r>
              <a:rPr lang="en-US" altLang="en-US" sz="1800" i="1">
                <a:solidFill>
                  <a:srgbClr val="FFFF00"/>
                </a:solidFill>
                <a:latin typeface="Arial" charset="0"/>
              </a:rPr>
              <a:t>ea, even six hundred years from the time that my father left Jerusalem, a prophet would the Lord God raise up among the Jews, even a Messiah; or, in other words, a Savior of the world.</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he also spake concerning the prophets, how great a number had testified of these things, concerning this Messiah, of whom he had spoken, or this Redeemer of the world.</a:t>
            </a:r>
          </a:p>
          <a:p>
            <a:pPr eaLnBrk="1" hangingPunct="1">
              <a:spcBef>
                <a:spcPct val="0"/>
              </a:spcBef>
              <a:buFontTx/>
              <a:buNone/>
            </a:pPr>
            <a:r>
              <a:rPr lang="en-US" altLang="en-US" sz="1800">
                <a:solidFill>
                  <a:srgbClr val="FFFF00"/>
                </a:solidFill>
                <a:latin typeface="Arial" charset="0"/>
              </a:rPr>
              <a:t>	     [1 Nephi 3:4-5] </a:t>
            </a:r>
          </a:p>
        </p:txBody>
      </p:sp>
      <p:pic>
        <p:nvPicPr>
          <p:cNvPr id="77828" name="Picture 7" descr="Jer_Nephi%27s-Broken-B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4365625" cy="5867400"/>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34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3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1143000" y="152400"/>
            <a:ext cx="3765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000" b="1">
                <a:solidFill>
                  <a:srgbClr val="FFFF00"/>
                </a:solidFill>
                <a:latin typeface="Arial" charset="0"/>
              </a:rPr>
              <a:t>Who were these “Wise Men”?</a:t>
            </a:r>
          </a:p>
        </p:txBody>
      </p:sp>
      <p:sp>
        <p:nvSpPr>
          <p:cNvPr id="58373" name="Text Box 5"/>
          <p:cNvSpPr txBox="1">
            <a:spLocks noChangeArrowheads="1"/>
          </p:cNvSpPr>
          <p:nvPr/>
        </p:nvSpPr>
        <p:spPr bwMode="auto">
          <a:xfrm>
            <a:off x="6477000" y="304800"/>
            <a:ext cx="2590800" cy="64087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00"/>
                </a:solidFill>
                <a:latin typeface="Arial" charset="0"/>
              </a:rPr>
              <a:t>F</a:t>
            </a:r>
            <a:r>
              <a:rPr lang="en-US" altLang="en-US" sz="1800" i="1">
                <a:solidFill>
                  <a:srgbClr val="FFFF00"/>
                </a:solidFill>
                <a:latin typeface="Arial" charset="0"/>
              </a:rPr>
              <a:t>or behold, the kingdom of heaven </a:t>
            </a:r>
          </a:p>
          <a:p>
            <a:pPr eaLnBrk="1" hangingPunct="1">
              <a:spcBef>
                <a:spcPct val="0"/>
              </a:spcBef>
              <a:buFontTx/>
              <a:buNone/>
            </a:pPr>
            <a:r>
              <a:rPr lang="en-US" altLang="en-US" sz="1800" i="1">
                <a:solidFill>
                  <a:srgbClr val="FFFF00"/>
                </a:solidFill>
                <a:latin typeface="Arial" charset="0"/>
              </a:rPr>
              <a:t>Is at hand, and  the Son of God cometh upon the face of the earth.</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behold, he shall be born of Mary at Jerusalem, which is </a:t>
            </a:r>
            <a:r>
              <a:rPr lang="en-US" altLang="en-US" sz="1800" i="1" u="sng">
                <a:solidFill>
                  <a:srgbClr val="FFFF00"/>
                </a:solidFill>
                <a:latin typeface="Arial" charset="0"/>
              </a:rPr>
              <a:t>the land of our forefathers</a:t>
            </a:r>
            <a:r>
              <a:rPr lang="en-US" altLang="en-US" sz="1800" i="1">
                <a:solidFill>
                  <a:srgbClr val="FFFF00"/>
                </a:solidFill>
                <a:latin typeface="Arial" charset="0"/>
              </a:rPr>
              <a:t>, she being a virgin, a precious and chosen vessel, who shall be overshadowed, and conceive by the power of the Holy Ghost, and bring forth a son, yea, even the Son of God;</a:t>
            </a:r>
            <a:r>
              <a:rPr lang="en-US" altLang="en-US" sz="1800">
                <a:solidFill>
                  <a:srgbClr val="FFFF00"/>
                </a:solidFill>
                <a:latin typeface="Arial" charset="0"/>
              </a:rPr>
              <a:t> </a:t>
            </a:r>
          </a:p>
          <a:p>
            <a:pPr eaLnBrk="1" hangingPunct="1">
              <a:spcBef>
                <a:spcPct val="0"/>
              </a:spcBef>
              <a:buFontTx/>
              <a:buNone/>
            </a:pPr>
            <a:r>
              <a:rPr lang="en-US" altLang="en-US" sz="1800">
                <a:solidFill>
                  <a:srgbClr val="FFFF00"/>
                </a:solidFill>
                <a:latin typeface="Arial" charset="0"/>
              </a:rPr>
              <a:t>		          	     [Alma 5:19] </a:t>
            </a:r>
          </a:p>
        </p:txBody>
      </p:sp>
      <p:pic>
        <p:nvPicPr>
          <p:cNvPr id="78852" name="Picture 7" descr="ArtBook__077_077__ConversionOfAlmaTheYounger_Sm__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61722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837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37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7" descr="Moon_and_the_Sun_Together_in_the_Sk.jpg image by drillsgtlang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5"/>
          <p:cNvSpPr txBox="1">
            <a:spLocks noChangeArrowheads="1"/>
          </p:cNvSpPr>
          <p:nvPr/>
        </p:nvSpPr>
        <p:spPr bwMode="auto">
          <a:xfrm>
            <a:off x="381000" y="381000"/>
            <a:ext cx="8458200" cy="585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a:solidFill>
                  <a:schemeClr val="bg1"/>
                </a:solidFill>
                <a:latin typeface="Arial" charset="0"/>
              </a:rPr>
              <a:t>A</a:t>
            </a:r>
            <a:r>
              <a:rPr lang="en-US" altLang="en-US" sz="1800">
                <a:solidFill>
                  <a:schemeClr val="bg1"/>
                </a:solidFill>
                <a:latin typeface="Arial" charset="0"/>
              </a:rPr>
              <a:t>nd behold, he [Samuel, the Lamanite] said unto them, Behold, I give unto you a sign: for five years more cometh, and behold, then cometh the Son of God to redeem all those who shall believe on his name.</a:t>
            </a:r>
          </a:p>
          <a:p>
            <a:pPr eaLnBrk="1" hangingPunct="1">
              <a:spcBef>
                <a:spcPct val="0"/>
              </a:spcBef>
              <a:buFontTx/>
              <a:buNone/>
            </a:pPr>
            <a:endParaRPr lang="en-US" altLang="en-US" sz="1800">
              <a:solidFill>
                <a:schemeClr val="bg1"/>
              </a:solidFill>
              <a:latin typeface="Arial" charset="0"/>
            </a:endParaRPr>
          </a:p>
          <a:p>
            <a:pPr eaLnBrk="1" hangingPunct="1">
              <a:spcBef>
                <a:spcPct val="0"/>
              </a:spcBef>
              <a:buFontTx/>
              <a:buNone/>
            </a:pPr>
            <a:r>
              <a:rPr lang="en-US" altLang="en-US" sz="3600">
                <a:solidFill>
                  <a:schemeClr val="bg1"/>
                </a:solidFill>
                <a:latin typeface="Arial" charset="0"/>
              </a:rPr>
              <a:t>A</a:t>
            </a:r>
            <a:r>
              <a:rPr lang="en-US" altLang="en-US" sz="1800">
                <a:solidFill>
                  <a:schemeClr val="bg1"/>
                </a:solidFill>
                <a:latin typeface="Arial" charset="0"/>
              </a:rPr>
              <a:t>nd behold, this will I give unto you for a sign at the time of his coming; for behold, there shall be great lights in heaven, insomuch that in the night before he cometh, there shall be no darkness, insomuch that it shall appear unto man as if it was day;</a:t>
            </a:r>
          </a:p>
          <a:p>
            <a:pPr eaLnBrk="1" hangingPunct="1">
              <a:spcBef>
                <a:spcPct val="0"/>
              </a:spcBef>
              <a:buFontTx/>
              <a:buNone/>
            </a:pPr>
            <a:endParaRPr lang="en-US" altLang="en-US" sz="1800">
              <a:solidFill>
                <a:schemeClr val="bg1"/>
              </a:solidFill>
              <a:latin typeface="Arial" charset="0"/>
            </a:endParaRPr>
          </a:p>
          <a:p>
            <a:pPr eaLnBrk="1" hangingPunct="1">
              <a:spcBef>
                <a:spcPct val="0"/>
              </a:spcBef>
              <a:buFontTx/>
              <a:buNone/>
            </a:pPr>
            <a:r>
              <a:rPr lang="en-US" altLang="en-US" sz="3600">
                <a:solidFill>
                  <a:schemeClr val="bg1"/>
                </a:solidFill>
                <a:latin typeface="Arial" charset="0"/>
              </a:rPr>
              <a:t>T</a:t>
            </a:r>
            <a:r>
              <a:rPr lang="en-US" altLang="en-US" sz="1800">
                <a:solidFill>
                  <a:schemeClr val="bg1"/>
                </a:solidFill>
                <a:latin typeface="Arial" charset="0"/>
              </a:rPr>
              <a:t>herefore there shall be one day and a night, and a day, as if it were one day, and there were no night; and this shall be unto you for a sign; for ye shall know of the rising of the sun, and also of its setting;</a:t>
            </a:r>
          </a:p>
          <a:p>
            <a:pPr eaLnBrk="1" hangingPunct="1">
              <a:spcBef>
                <a:spcPct val="0"/>
              </a:spcBef>
              <a:buFontTx/>
              <a:buNone/>
            </a:pPr>
            <a:endParaRPr lang="en-US" altLang="en-US" sz="1800">
              <a:solidFill>
                <a:schemeClr val="bg1"/>
              </a:solidFill>
              <a:latin typeface="Arial" charset="0"/>
            </a:endParaRPr>
          </a:p>
          <a:p>
            <a:pPr eaLnBrk="1" hangingPunct="1">
              <a:spcBef>
                <a:spcPct val="0"/>
              </a:spcBef>
              <a:buFontTx/>
              <a:buNone/>
            </a:pPr>
            <a:r>
              <a:rPr lang="en-US" altLang="en-US" sz="3600">
                <a:solidFill>
                  <a:schemeClr val="bg1"/>
                </a:solidFill>
                <a:latin typeface="Arial" charset="0"/>
              </a:rPr>
              <a:t>T</a:t>
            </a:r>
            <a:r>
              <a:rPr lang="en-US" altLang="en-US" sz="1800">
                <a:solidFill>
                  <a:schemeClr val="bg1"/>
                </a:solidFill>
                <a:latin typeface="Arial" charset="0"/>
              </a:rPr>
              <a:t>herefore they shall know of a                  surety that there shall be two days and a night; nevertheless the night shall            not be darkened; and it shall be the night </a:t>
            </a:r>
            <a:r>
              <a:rPr lang="en-US" altLang="en-US" sz="1800" b="1" u="sng">
                <a:solidFill>
                  <a:schemeClr val="bg1"/>
                </a:solidFill>
                <a:latin typeface="Arial" charset="0"/>
              </a:rPr>
              <a:t>before he is born</a:t>
            </a:r>
            <a:r>
              <a:rPr lang="en-US" altLang="en-US" sz="1800">
                <a:solidFill>
                  <a:schemeClr val="bg1"/>
                </a:solidFill>
                <a:latin typeface="Arial" charset="0"/>
              </a:rPr>
              <a:t>. </a:t>
            </a:r>
          </a:p>
          <a:p>
            <a:pPr eaLnBrk="1" hangingPunct="1">
              <a:spcBef>
                <a:spcPct val="0"/>
              </a:spcBef>
              <a:buFontTx/>
              <a:buNone/>
            </a:pPr>
            <a:r>
              <a:rPr lang="en-US" altLang="en-US" sz="1800">
                <a:solidFill>
                  <a:schemeClr val="bg1"/>
                </a:solidFill>
                <a:latin typeface="Arial" charset="0"/>
              </a:rPr>
              <a:t>				                                        [Helaman 5:55-58]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39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39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39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0"/>
            <a:ext cx="4480045" cy="6858000"/>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4191000" y="1447800"/>
            <a:ext cx="304800" cy="3276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 name="TextBox 3"/>
          <p:cNvSpPr txBox="1"/>
          <p:nvPr/>
        </p:nvSpPr>
        <p:spPr>
          <a:xfrm>
            <a:off x="4191000" y="2438400"/>
            <a:ext cx="1676400" cy="461963"/>
          </a:xfrm>
          <a:prstGeom prst="rect">
            <a:avLst/>
          </a:prstGeom>
          <a:noFill/>
          <a:ln w="38100">
            <a:solidFill>
              <a:schemeClr val="accent6"/>
            </a:solidFill>
          </a:ln>
        </p:spPr>
        <p:txBody>
          <a:bodyPr>
            <a:spAutoFit/>
          </a:bodyPr>
          <a:lstStyle/>
          <a:p>
            <a:pPr>
              <a:defRPr/>
            </a:pPr>
            <a:r>
              <a:rPr lang="en-US" dirty="0"/>
              <a:t>  69 miles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descr="sheperd_star_born_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p:cNvSpPr txBox="1">
            <a:spLocks noChangeArrowheads="1"/>
          </p:cNvSpPr>
          <p:nvPr/>
        </p:nvSpPr>
        <p:spPr bwMode="auto">
          <a:xfrm>
            <a:off x="304800" y="174625"/>
            <a:ext cx="8686800" cy="66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behold there shall be </a:t>
            </a:r>
            <a:r>
              <a:rPr lang="en-US" altLang="en-US" sz="1800" b="1" i="1" u="sng">
                <a:solidFill>
                  <a:srgbClr val="FFFF00"/>
                </a:solidFill>
                <a:latin typeface="Arial" charset="0"/>
              </a:rPr>
              <a:t>a new star arise</a:t>
            </a:r>
            <a:r>
              <a:rPr lang="en-US" altLang="en-US" sz="1800" i="1">
                <a:solidFill>
                  <a:srgbClr val="FFFF00"/>
                </a:solidFill>
                <a:latin typeface="Arial" charset="0"/>
              </a:rPr>
              <a:t>, such an one as ye never have beheld; and this also shall be a sign unto you.</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behold this is not all, there shall be many signs and wonders in heaven.</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it shall come to pass that ye shall all be amazed, and wonder, insomuch that ye shall fall to the earth.</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it shall come to pass that whosoever shall believe on the Son of God, the same shall have everlasting life. 			           </a:t>
            </a:r>
          </a:p>
          <a:p>
            <a:pPr eaLnBrk="1" hangingPunct="1">
              <a:spcBef>
                <a:spcPct val="0"/>
              </a:spcBef>
              <a:buFontTx/>
              <a:buNone/>
            </a:pPr>
            <a:r>
              <a:rPr lang="en-US" altLang="en-US" sz="1800" i="1">
                <a:solidFill>
                  <a:srgbClr val="FFFF00"/>
                </a:solidFill>
                <a:latin typeface="Arial" charset="0"/>
              </a:rPr>
              <a:t>							[Helaman 5:59-62]</a:t>
            </a:r>
            <a:r>
              <a:rPr lang="en-US" altLang="en-US" sz="1800">
                <a:solidFill>
                  <a:srgbClr val="FFFF00"/>
                </a:solidFill>
                <a:latin typeface="Arial"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0">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20">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20">
                                            <p:txEl>
                                              <p:pRg st="15" end="1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4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Text Box 4"/>
          <p:cNvSpPr txBox="1">
            <a:spLocks noChangeArrowheads="1"/>
          </p:cNvSpPr>
          <p:nvPr/>
        </p:nvSpPr>
        <p:spPr bwMode="auto">
          <a:xfrm>
            <a:off x="5410200" y="236228"/>
            <a:ext cx="3581400" cy="5509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4800" i="1" dirty="0">
                <a:solidFill>
                  <a:srgbClr val="FFFF00"/>
                </a:solidFill>
                <a:latin typeface="+mn-lt"/>
              </a:rPr>
              <a:t>A</a:t>
            </a:r>
            <a:r>
              <a:rPr lang="en-US" altLang="en-US" i="1" dirty="0">
                <a:solidFill>
                  <a:srgbClr val="FFFF00"/>
                </a:solidFill>
                <a:latin typeface="+mn-lt"/>
              </a:rPr>
              <a:t>nd angels did appear unto men, </a:t>
            </a:r>
            <a:r>
              <a:rPr lang="en-US" altLang="en-US" b="1" i="1" u="sng" dirty="0">
                <a:solidFill>
                  <a:srgbClr val="E2C7A0"/>
                </a:solidFill>
                <a:latin typeface="+mn-lt"/>
              </a:rPr>
              <a:t>wise men</a:t>
            </a:r>
            <a:r>
              <a:rPr lang="en-US" altLang="en-US" i="1" dirty="0">
                <a:solidFill>
                  <a:srgbClr val="FFFF00"/>
                </a:solidFill>
                <a:latin typeface="+mn-lt"/>
              </a:rPr>
              <a:t>, and did declare unto them glad tidings of great joy; thus in this year the scriptures began to be fulfilled. </a:t>
            </a:r>
          </a:p>
          <a:p>
            <a:pPr eaLnBrk="1" hangingPunct="1">
              <a:spcBef>
                <a:spcPct val="50000"/>
              </a:spcBef>
              <a:buFontTx/>
              <a:buNone/>
            </a:pPr>
            <a:r>
              <a:rPr lang="en-US" altLang="en-US" i="1" dirty="0">
                <a:solidFill>
                  <a:srgbClr val="FFFF00"/>
                </a:solidFill>
                <a:latin typeface="+mn-lt"/>
              </a:rPr>
              <a:t>	</a:t>
            </a:r>
            <a:r>
              <a:rPr lang="en-US" altLang="en-US" sz="2400" i="1" dirty="0">
                <a:solidFill>
                  <a:srgbClr val="FFFF00"/>
                </a:solidFill>
                <a:latin typeface="+mn-lt"/>
              </a:rPr>
              <a:t>[Helaman 5:126] </a:t>
            </a:r>
            <a:endParaRPr lang="en-US" altLang="en-US" i="1" dirty="0">
              <a:solidFill>
                <a:srgbClr val="FFFF00"/>
              </a:solidFill>
              <a:latin typeface="+mn-lt"/>
            </a:endParaRPr>
          </a:p>
        </p:txBody>
      </p:sp>
      <p:pic>
        <p:nvPicPr>
          <p:cNvPr id="81923" name="Picture 9" descr="Alma_Ang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8"/>
            <a:ext cx="4859338" cy="6316972"/>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6200" y="304800"/>
            <a:ext cx="8915400" cy="800219"/>
          </a:xfrm>
          <a:prstGeom prst="rect">
            <a:avLst/>
          </a:prstGeom>
          <a:noFill/>
        </p:spPr>
        <p:txBody>
          <a:bodyPr wrap="square" rtlCol="0">
            <a:spAutoFit/>
          </a:bodyPr>
          <a:lstStyle/>
          <a:p>
            <a:pPr algn="ctr"/>
            <a:r>
              <a:rPr lang="en-US" sz="3600" dirty="0">
                <a:solidFill>
                  <a:schemeClr val="bg1"/>
                </a:solidFill>
                <a:latin typeface="Georgia" panose="02040502050405020303" pitchFamily="18" charset="0"/>
              </a:rPr>
              <a:t>WHO WERE THESE “WISE MEN”?</a:t>
            </a:r>
          </a:p>
          <a:p>
            <a:endParaRPr lang="en-US" sz="1000" dirty="0">
              <a:solidFill>
                <a:schemeClr val="bg1"/>
              </a:solidFill>
              <a:latin typeface="Georgia" panose="02040502050405020303" pitchFamily="18" charset="0"/>
            </a:endParaRPr>
          </a:p>
        </p:txBody>
      </p:sp>
      <p:sp>
        <p:nvSpPr>
          <p:cNvPr id="5" name="TextBox 4"/>
          <p:cNvSpPr txBox="1"/>
          <p:nvPr/>
        </p:nvSpPr>
        <p:spPr>
          <a:xfrm>
            <a:off x="76200" y="990600"/>
            <a:ext cx="8915400" cy="5816977"/>
          </a:xfrm>
          <a:prstGeom prst="rect">
            <a:avLst/>
          </a:prstGeom>
          <a:noFill/>
        </p:spPr>
        <p:txBody>
          <a:bodyPr wrap="square" rtlCol="0">
            <a:spAutoFit/>
          </a:bodyPr>
          <a:lstStyle/>
          <a:p>
            <a:pPr algn="just"/>
            <a:r>
              <a:rPr lang="en-US" sz="4400" dirty="0">
                <a:solidFill>
                  <a:schemeClr val="bg1"/>
                </a:solidFill>
                <a:effectLst>
                  <a:outerShdw blurRad="38100" dist="38100" dir="2700000" algn="tl">
                    <a:srgbClr val="000000">
                      <a:alpha val="43137"/>
                    </a:srgbClr>
                  </a:outerShdw>
                </a:effectLst>
                <a:latin typeface="Georgia" panose="02040502050405020303" pitchFamily="18" charset="0"/>
              </a:rPr>
              <a:t>A</a:t>
            </a:r>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nd behold, the people did rejoice,</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and glorify God, and the whole face</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of the land was filled with rejoicing; </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and they did no more seek to </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destroy </a:t>
            </a:r>
            <a:r>
              <a:rPr lang="en-US" sz="2800" dirty="0">
                <a:solidFill>
                  <a:srgbClr val="FFC000"/>
                </a:solidFill>
                <a:effectLst>
                  <a:outerShdw blurRad="38100" dist="38100" dir="2700000" algn="tl">
                    <a:srgbClr val="000000">
                      <a:alpha val="43137"/>
                    </a:srgbClr>
                  </a:outerShdw>
                </a:effectLst>
                <a:latin typeface="Georgia" panose="02040502050405020303" pitchFamily="18" charset="0"/>
              </a:rPr>
              <a:t>Nephi</a:t>
            </a:r>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 but they did esteem</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him as a great prophet, and a man </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of God, having great power and </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authority given unto him from God.</a:t>
            </a:r>
          </a:p>
          <a:p>
            <a:pPr algn="just"/>
            <a:endParaRPr lang="en-US" sz="3200" dirty="0">
              <a:solidFill>
                <a:schemeClr val="bg1"/>
              </a:solidFill>
              <a:effectLst>
                <a:outerShdw blurRad="38100" dist="38100" dir="2700000" algn="tl">
                  <a:srgbClr val="000000">
                    <a:alpha val="43137"/>
                  </a:srgbClr>
                </a:outerShdw>
              </a:effectLst>
              <a:latin typeface="Georgia" panose="02040502050405020303" pitchFamily="18" charset="0"/>
            </a:endParaRPr>
          </a:p>
          <a:p>
            <a:pPr algn="just"/>
            <a:r>
              <a:rPr lang="en-US" sz="4400" dirty="0">
                <a:solidFill>
                  <a:schemeClr val="bg1"/>
                </a:solidFill>
                <a:effectLst>
                  <a:outerShdw blurRad="38100" dist="38100" dir="2700000" algn="tl">
                    <a:srgbClr val="000000">
                      <a:alpha val="43137"/>
                    </a:srgbClr>
                  </a:outerShdw>
                </a:effectLst>
                <a:latin typeface="Georgia" panose="02040502050405020303" pitchFamily="18" charset="0"/>
              </a:rPr>
              <a:t>A</a:t>
            </a:r>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nd behold, </a:t>
            </a:r>
            <a:r>
              <a:rPr lang="en-US" sz="2800" dirty="0">
                <a:solidFill>
                  <a:srgbClr val="FFC000"/>
                </a:solidFill>
                <a:effectLst>
                  <a:outerShdw blurRad="38100" dist="38100" dir="2700000" algn="tl">
                    <a:srgbClr val="000000">
                      <a:alpha val="43137"/>
                    </a:srgbClr>
                  </a:outerShdw>
                </a:effectLst>
                <a:latin typeface="Georgia" panose="02040502050405020303" pitchFamily="18" charset="0"/>
              </a:rPr>
              <a:t>Lehi</a:t>
            </a:r>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 his brother, was not a whit behind him as to things pertaining to righteousness. </a:t>
            </a:r>
          </a:p>
          <a:p>
            <a:pPr algn="just"/>
            <a:r>
              <a:rPr lang="en-US" sz="2800" dirty="0">
                <a:solidFill>
                  <a:schemeClr val="bg1"/>
                </a:solidFill>
                <a:effectLst>
                  <a:outerShdw blurRad="38100" dist="38100" dir="2700000" algn="tl">
                    <a:srgbClr val="000000">
                      <a:alpha val="43137"/>
                    </a:srgbClr>
                  </a:outerShdw>
                </a:effectLst>
                <a:latin typeface="Georgia" panose="02040502050405020303" pitchFamily="18" charset="0"/>
              </a:rPr>
              <a:t>					             [Helaman 4:22-23]</a:t>
            </a:r>
            <a:endParaRPr lang="en-US" sz="2800" dirty="0"/>
          </a:p>
        </p:txBody>
      </p:sp>
      <p:pic>
        <p:nvPicPr>
          <p:cNvPr id="7" name="Picture 6"/>
          <p:cNvPicPr>
            <a:picLocks noChangeAspect="1"/>
          </p:cNvPicPr>
          <p:nvPr/>
        </p:nvPicPr>
        <p:blipFill>
          <a:blip r:embed="rId2"/>
          <a:stretch>
            <a:fillRect/>
          </a:stretch>
        </p:blipFill>
        <p:spPr>
          <a:xfrm>
            <a:off x="6096000" y="996043"/>
            <a:ext cx="2819400" cy="4251934"/>
          </a:xfrm>
          <a:prstGeom prst="rect">
            <a:avLst/>
          </a:prstGeom>
          <a:ln w="38100">
            <a:solidFill>
              <a:schemeClr val="bg1"/>
            </a:solidFill>
          </a:ln>
        </p:spPr>
      </p:pic>
    </p:spTree>
    <p:extLst>
      <p:ext uri="{BB962C8B-B14F-4D97-AF65-F5344CB8AC3E}">
        <p14:creationId xmlns:p14="http://schemas.microsoft.com/office/powerpoint/2010/main" val="13155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6200" y="304800"/>
            <a:ext cx="8915400" cy="800219"/>
          </a:xfrm>
          <a:prstGeom prst="rect">
            <a:avLst/>
          </a:prstGeom>
          <a:noFill/>
        </p:spPr>
        <p:txBody>
          <a:bodyPr wrap="square" rtlCol="0">
            <a:spAutoFit/>
          </a:bodyPr>
          <a:lstStyle/>
          <a:p>
            <a:pPr algn="ctr"/>
            <a:r>
              <a:rPr lang="en-US" sz="3600" dirty="0">
                <a:solidFill>
                  <a:srgbClr val="FFD953"/>
                </a:solidFill>
                <a:latin typeface="Georgia" panose="02040502050405020303" pitchFamily="18" charset="0"/>
              </a:rPr>
              <a:t>WHO WERE THESE “WISE MEN”?</a:t>
            </a:r>
          </a:p>
          <a:p>
            <a:endParaRPr lang="en-US" sz="1000" dirty="0">
              <a:solidFill>
                <a:schemeClr val="bg1"/>
              </a:solidFill>
              <a:latin typeface="Georgia" panose="02040502050405020303" pitchFamily="18" charset="0"/>
            </a:endParaRPr>
          </a:p>
        </p:txBody>
      </p:sp>
      <p:pic>
        <p:nvPicPr>
          <p:cNvPr id="2" name="Picture 1"/>
          <p:cNvPicPr>
            <a:picLocks noChangeAspect="1"/>
          </p:cNvPicPr>
          <p:nvPr/>
        </p:nvPicPr>
        <p:blipFill>
          <a:blip r:embed="rId2"/>
          <a:stretch>
            <a:fillRect/>
          </a:stretch>
        </p:blipFill>
        <p:spPr>
          <a:xfrm>
            <a:off x="609600" y="2667000"/>
            <a:ext cx="8153400" cy="4281488"/>
          </a:xfrm>
          <a:prstGeom prst="rect">
            <a:avLst/>
          </a:prstGeom>
          <a:effectLst>
            <a:softEdge rad="635000"/>
          </a:effectLst>
        </p:spPr>
      </p:pic>
      <p:sp>
        <p:nvSpPr>
          <p:cNvPr id="5" name="TextBox 4"/>
          <p:cNvSpPr txBox="1"/>
          <p:nvPr/>
        </p:nvSpPr>
        <p:spPr>
          <a:xfrm>
            <a:off x="59871" y="1085969"/>
            <a:ext cx="8915400" cy="2185214"/>
          </a:xfrm>
          <a:prstGeom prst="rect">
            <a:avLst/>
          </a:prstGeom>
          <a:noFill/>
        </p:spPr>
        <p:txBody>
          <a:bodyPr wrap="square" rtlCol="0">
            <a:spAutoFit/>
          </a:bodyPr>
          <a:lstStyle/>
          <a:p>
            <a:pPr algn="just"/>
            <a:r>
              <a:rPr lang="en-US" sz="4000" dirty="0">
                <a:solidFill>
                  <a:schemeClr val="bg1"/>
                </a:solidFill>
                <a:latin typeface="Georgia" panose="02040502050405020303" pitchFamily="18" charset="0"/>
              </a:rPr>
              <a:t>A</a:t>
            </a:r>
            <a:r>
              <a:rPr lang="en-US" dirty="0">
                <a:solidFill>
                  <a:schemeClr val="bg1"/>
                </a:solidFill>
                <a:latin typeface="Georgia" panose="02040502050405020303" pitchFamily="18" charset="0"/>
              </a:rPr>
              <a:t>nd as they went forth to lay their hands on him (</a:t>
            </a:r>
            <a:r>
              <a:rPr lang="en-US" dirty="0">
                <a:solidFill>
                  <a:srgbClr val="FFD953"/>
                </a:solidFill>
                <a:latin typeface="Georgia" panose="02040502050405020303" pitchFamily="18" charset="0"/>
              </a:rPr>
              <a:t>Samuel, the Lamanite</a:t>
            </a:r>
            <a:r>
              <a:rPr lang="en-US" dirty="0">
                <a:solidFill>
                  <a:schemeClr val="bg1"/>
                </a:solidFill>
                <a:latin typeface="Georgia" panose="02040502050405020303" pitchFamily="18" charset="0"/>
              </a:rPr>
              <a:t>), behold, he did cast himself down from the wall, and did flee out of their lands, yea, even unto his own country, and began to preach and to prophesy among his own people. 								      </a:t>
            </a:r>
            <a:r>
              <a:rPr lang="en-US" sz="2000" dirty="0">
                <a:solidFill>
                  <a:schemeClr val="bg1"/>
                </a:solidFill>
                <a:latin typeface="Georgia" panose="02040502050405020303" pitchFamily="18" charset="0"/>
              </a:rPr>
              <a:t>[Helaman 5:119] </a:t>
            </a:r>
            <a:endParaRPr lang="en-US" dirty="0">
              <a:solidFill>
                <a:schemeClr val="bg1"/>
              </a:solidFill>
              <a:latin typeface="Georgia" panose="02040502050405020303" pitchFamily="18" charset="0"/>
            </a:endParaRPr>
          </a:p>
        </p:txBody>
      </p:sp>
    </p:spTree>
    <p:extLst>
      <p:ext uri="{BB962C8B-B14F-4D97-AF65-F5344CB8AC3E}">
        <p14:creationId xmlns:p14="http://schemas.microsoft.com/office/powerpoint/2010/main" val="1573511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76200" y="304800"/>
            <a:ext cx="8915400" cy="800219"/>
          </a:xfrm>
          <a:prstGeom prst="rect">
            <a:avLst/>
          </a:prstGeom>
          <a:noFill/>
        </p:spPr>
        <p:txBody>
          <a:bodyPr wrap="square" rtlCol="0">
            <a:spAutoFit/>
          </a:bodyPr>
          <a:lstStyle/>
          <a:p>
            <a:pPr algn="ctr"/>
            <a:r>
              <a:rPr lang="en-US" sz="3600" dirty="0">
                <a:solidFill>
                  <a:srgbClr val="DEA882"/>
                </a:solidFill>
                <a:latin typeface="Georgia" panose="02040502050405020303" pitchFamily="18" charset="0"/>
              </a:rPr>
              <a:t>WHO WERE THESE “WISE MEN”?</a:t>
            </a:r>
          </a:p>
          <a:p>
            <a:endParaRPr lang="en-US" sz="1000" dirty="0">
              <a:solidFill>
                <a:srgbClr val="DEA882"/>
              </a:solidFill>
              <a:latin typeface="Georgia" panose="02040502050405020303" pitchFamily="18" charset="0"/>
            </a:endParaRPr>
          </a:p>
        </p:txBody>
      </p:sp>
      <p:pic>
        <p:nvPicPr>
          <p:cNvPr id="2" name="Picture 1"/>
          <p:cNvPicPr>
            <a:picLocks noChangeAspect="1"/>
          </p:cNvPicPr>
          <p:nvPr/>
        </p:nvPicPr>
        <p:blipFill>
          <a:blip r:embed="rId2"/>
          <a:stretch>
            <a:fillRect/>
          </a:stretch>
        </p:blipFill>
        <p:spPr>
          <a:xfrm>
            <a:off x="304800" y="533400"/>
            <a:ext cx="4343400" cy="6016831"/>
          </a:xfrm>
          <a:prstGeom prst="rect">
            <a:avLst/>
          </a:prstGeom>
          <a:effectLst>
            <a:softEdge rad="635000"/>
          </a:effectLst>
        </p:spPr>
      </p:pic>
      <p:sp>
        <p:nvSpPr>
          <p:cNvPr id="3" name="TextBox 2"/>
          <p:cNvSpPr txBox="1"/>
          <p:nvPr/>
        </p:nvSpPr>
        <p:spPr>
          <a:xfrm>
            <a:off x="5257800" y="1219200"/>
            <a:ext cx="3314700" cy="4770537"/>
          </a:xfrm>
          <a:prstGeom prst="rect">
            <a:avLst/>
          </a:prstGeom>
          <a:noFill/>
        </p:spPr>
        <p:txBody>
          <a:bodyPr wrap="square" rtlCol="0">
            <a:spAutoFit/>
          </a:bodyPr>
          <a:lstStyle/>
          <a:p>
            <a:r>
              <a:rPr lang="en-US" sz="4800" dirty="0">
                <a:solidFill>
                  <a:srgbClr val="DEA882"/>
                </a:solidFill>
                <a:latin typeface="+mn-lt"/>
              </a:rPr>
              <a:t>A</a:t>
            </a:r>
            <a:r>
              <a:rPr lang="en-US" sz="3200" dirty="0">
                <a:solidFill>
                  <a:srgbClr val="DEA882"/>
                </a:solidFill>
                <a:latin typeface="+mn-lt"/>
              </a:rPr>
              <a:t>nd behold, he was never heard of more among the Nephites; and thus were the affairs of the people. </a:t>
            </a:r>
          </a:p>
          <a:p>
            <a:endParaRPr lang="en-US" sz="3200" dirty="0">
              <a:solidFill>
                <a:srgbClr val="DEA882"/>
              </a:solidFill>
              <a:latin typeface="+mn-lt"/>
            </a:endParaRPr>
          </a:p>
          <a:p>
            <a:r>
              <a:rPr lang="en-US" sz="3200" dirty="0">
                <a:solidFill>
                  <a:srgbClr val="DEA882"/>
                </a:solidFill>
                <a:latin typeface="+mn-lt"/>
              </a:rPr>
              <a:t>        </a:t>
            </a:r>
            <a:r>
              <a:rPr lang="en-US" dirty="0">
                <a:solidFill>
                  <a:srgbClr val="DEA882"/>
                </a:solidFill>
                <a:latin typeface="+mn-lt"/>
              </a:rPr>
              <a:t>[Helaman 5:120] </a:t>
            </a:r>
            <a:endParaRPr lang="en-US" sz="3200" dirty="0">
              <a:solidFill>
                <a:srgbClr val="DEA882"/>
              </a:solidFill>
              <a:latin typeface="+mn-lt"/>
            </a:endParaRPr>
          </a:p>
        </p:txBody>
      </p:sp>
      <p:sp>
        <p:nvSpPr>
          <p:cNvPr id="5" name="TextBox 4"/>
          <p:cNvSpPr txBox="1"/>
          <p:nvPr/>
        </p:nvSpPr>
        <p:spPr>
          <a:xfrm>
            <a:off x="457200" y="5987016"/>
            <a:ext cx="3429000" cy="461665"/>
          </a:xfrm>
          <a:prstGeom prst="rect">
            <a:avLst/>
          </a:prstGeom>
          <a:noFill/>
        </p:spPr>
        <p:txBody>
          <a:bodyPr wrap="square" rtlCol="0">
            <a:spAutoFit/>
          </a:bodyPr>
          <a:lstStyle/>
          <a:p>
            <a:r>
              <a:rPr lang="en-US" dirty="0">
                <a:solidFill>
                  <a:schemeClr val="accent6"/>
                </a:solidFill>
                <a:latin typeface="+mn-lt"/>
              </a:rPr>
              <a:t>Samuel, the Lamanite</a:t>
            </a:r>
          </a:p>
        </p:txBody>
      </p:sp>
    </p:spTree>
    <p:extLst>
      <p:ext uri="{BB962C8B-B14F-4D97-AF65-F5344CB8AC3E}">
        <p14:creationId xmlns:p14="http://schemas.microsoft.com/office/powerpoint/2010/main" val="3428781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04800"/>
            <a:ext cx="8915400" cy="800219"/>
          </a:xfrm>
          <a:prstGeom prst="rect">
            <a:avLst/>
          </a:prstGeom>
          <a:noFill/>
        </p:spPr>
        <p:txBody>
          <a:bodyPr wrap="square" rtlCol="0">
            <a:spAutoFit/>
          </a:bodyPr>
          <a:lstStyle/>
          <a:p>
            <a:pPr algn="ctr"/>
            <a:r>
              <a:rPr lang="en-US" sz="3600" dirty="0">
                <a:solidFill>
                  <a:schemeClr val="bg1"/>
                </a:solidFill>
                <a:latin typeface="Georgia" panose="02040502050405020303" pitchFamily="18" charset="0"/>
              </a:rPr>
              <a:t>WHO WERE THESE “WISE MEN”?</a:t>
            </a:r>
          </a:p>
          <a:p>
            <a:endParaRPr lang="en-US" sz="1000" dirty="0">
              <a:solidFill>
                <a:schemeClr val="bg1"/>
              </a:solidFill>
              <a:latin typeface="Georgia" panose="02040502050405020303" pitchFamily="18" charset="0"/>
            </a:endParaRPr>
          </a:p>
        </p:txBody>
      </p:sp>
      <p:sp>
        <p:nvSpPr>
          <p:cNvPr id="2" name="TextBox 1"/>
          <p:cNvSpPr txBox="1"/>
          <p:nvPr/>
        </p:nvSpPr>
        <p:spPr>
          <a:xfrm>
            <a:off x="168676" y="1076167"/>
            <a:ext cx="8839200" cy="4647426"/>
          </a:xfrm>
          <a:prstGeom prst="rect">
            <a:avLst/>
          </a:prstGeom>
          <a:noFill/>
        </p:spPr>
        <p:txBody>
          <a:bodyPr wrap="square" rtlCol="0">
            <a:spAutoFit/>
          </a:bodyPr>
          <a:lstStyle/>
          <a:p>
            <a:pPr algn="just"/>
            <a:r>
              <a:rPr lang="en-US" sz="4000" dirty="0">
                <a:solidFill>
                  <a:schemeClr val="bg1"/>
                </a:solidFill>
                <a:effectLst>
                  <a:outerShdw blurRad="38100" dist="38100" dir="2700000" algn="tl">
                    <a:srgbClr val="000000">
                      <a:alpha val="43137"/>
                    </a:srgbClr>
                  </a:outerShdw>
                </a:effectLst>
              </a:rPr>
              <a:t>A</a:t>
            </a:r>
            <a:r>
              <a:rPr lang="en-US" dirty="0">
                <a:solidFill>
                  <a:schemeClr val="bg1"/>
                </a:solidFill>
                <a:effectLst>
                  <a:outerShdw blurRad="38100" dist="38100" dir="2700000" algn="tl">
                    <a:srgbClr val="000000">
                      <a:alpha val="43137"/>
                    </a:srgbClr>
                  </a:outerShdw>
                </a:effectLst>
              </a:rPr>
              <a:t>nd </a:t>
            </a:r>
            <a:r>
              <a:rPr lang="en-US" dirty="0">
                <a:solidFill>
                  <a:schemeClr val="accent6"/>
                </a:solidFill>
                <a:effectLst>
                  <a:outerShdw blurRad="38100" dist="38100" dir="2700000" algn="tl">
                    <a:srgbClr val="000000">
                      <a:alpha val="43137"/>
                    </a:srgbClr>
                  </a:outerShdw>
                </a:effectLst>
              </a:rPr>
              <a:t>Nephi</a:t>
            </a:r>
            <a:r>
              <a:rPr lang="en-US" dirty="0">
                <a:solidFill>
                  <a:schemeClr val="bg1"/>
                </a:solidFill>
                <a:effectLst>
                  <a:outerShdw blurRad="38100" dist="38100" dir="2700000" algn="tl">
                    <a:srgbClr val="000000">
                      <a:alpha val="43137"/>
                    </a:srgbClr>
                  </a:outerShdw>
                </a:effectLst>
              </a:rPr>
              <a:t>, the son of Helaman, had departed out of the land of Zarahemla, giving charge unto his son Nephi, who was his eldest son, concerning the plates of brass, and all the records which had been kept, and all those things which had been kept sacred, from the departure of Lehi out of Jerusalem;</a:t>
            </a:r>
          </a:p>
          <a:p>
            <a:pPr algn="just"/>
            <a:endParaRPr lang="en-US" dirty="0">
              <a:solidFill>
                <a:schemeClr val="bg1"/>
              </a:solidFill>
              <a:effectLst>
                <a:outerShdw blurRad="38100" dist="38100" dir="2700000" algn="tl">
                  <a:srgbClr val="000000">
                    <a:alpha val="43137"/>
                  </a:srgbClr>
                </a:outerShdw>
              </a:effectLst>
            </a:endParaRPr>
          </a:p>
          <a:p>
            <a:pPr algn="just"/>
            <a:r>
              <a:rPr lang="en-US" sz="4000" dirty="0">
                <a:solidFill>
                  <a:schemeClr val="bg1"/>
                </a:solidFill>
                <a:effectLst>
                  <a:outerShdw blurRad="38100" dist="38100" dir="2700000" algn="tl">
                    <a:srgbClr val="000000">
                      <a:alpha val="43137"/>
                    </a:srgbClr>
                  </a:outerShdw>
                </a:effectLst>
              </a:rPr>
              <a:t>T</a:t>
            </a:r>
            <a:r>
              <a:rPr lang="en-US" dirty="0">
                <a:solidFill>
                  <a:schemeClr val="bg1"/>
                </a:solidFill>
                <a:effectLst>
                  <a:outerShdw blurRad="38100" dist="38100" dir="2700000" algn="tl">
                    <a:srgbClr val="000000">
                      <a:alpha val="43137"/>
                    </a:srgbClr>
                  </a:outerShdw>
                </a:effectLst>
              </a:rPr>
              <a:t>hen </a:t>
            </a:r>
            <a:r>
              <a:rPr lang="en-US" dirty="0">
                <a:solidFill>
                  <a:schemeClr val="accent6"/>
                </a:solidFill>
                <a:effectLst>
                  <a:outerShdw blurRad="38100" dist="38100" dir="2700000" algn="tl">
                    <a:srgbClr val="000000">
                      <a:alpha val="43137"/>
                    </a:srgbClr>
                  </a:outerShdw>
                </a:effectLst>
              </a:rPr>
              <a:t>he</a:t>
            </a:r>
            <a:r>
              <a:rPr lang="en-US" dirty="0">
                <a:solidFill>
                  <a:schemeClr val="bg1"/>
                </a:solidFill>
                <a:effectLst>
                  <a:outerShdw blurRad="38100" dist="38100" dir="2700000" algn="tl">
                    <a:srgbClr val="000000">
                      <a:alpha val="43137"/>
                    </a:srgbClr>
                  </a:outerShdw>
                </a:effectLst>
              </a:rPr>
              <a:t> departed out of the land, and whither he went, no man knoweth; and his son Nephi did keep the record in his stead, yea, the record of this people. 												  [3 Nephi 1:2-3] </a:t>
            </a:r>
          </a:p>
          <a:p>
            <a:pPr algn="just"/>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537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2498723"/>
            <a:ext cx="7010399" cy="4248302"/>
          </a:xfrm>
          <a:prstGeom prst="rect">
            <a:avLst/>
          </a:prstGeom>
          <a:ln w="57150">
            <a:solidFill>
              <a:schemeClr val="bg1"/>
            </a:solidFill>
          </a:ln>
          <a:effectLst/>
        </p:spPr>
      </p:pic>
      <p:sp>
        <p:nvSpPr>
          <p:cNvPr id="4" name="TextBox 3"/>
          <p:cNvSpPr txBox="1"/>
          <p:nvPr/>
        </p:nvSpPr>
        <p:spPr>
          <a:xfrm>
            <a:off x="76199" y="129717"/>
            <a:ext cx="8915400" cy="800219"/>
          </a:xfrm>
          <a:prstGeom prst="rect">
            <a:avLst/>
          </a:prstGeom>
          <a:noFill/>
        </p:spPr>
        <p:txBody>
          <a:bodyPr wrap="square" rtlCol="0">
            <a:spAutoFit/>
          </a:bodyPr>
          <a:lstStyle/>
          <a:p>
            <a:pPr algn="ctr"/>
            <a:r>
              <a:rPr lang="en-US" sz="3600" dirty="0">
                <a:solidFill>
                  <a:schemeClr val="bg1"/>
                </a:solidFill>
                <a:latin typeface="Georgia" panose="02040502050405020303" pitchFamily="18" charset="0"/>
              </a:rPr>
              <a:t>WHO WERE THESE “WISE MEN”?</a:t>
            </a:r>
          </a:p>
          <a:p>
            <a:endParaRPr lang="en-US" sz="1000" dirty="0">
              <a:solidFill>
                <a:schemeClr val="bg1"/>
              </a:solidFill>
              <a:latin typeface="Georgia" panose="02040502050405020303" pitchFamily="18" charset="0"/>
            </a:endParaRPr>
          </a:p>
        </p:txBody>
      </p:sp>
      <p:sp>
        <p:nvSpPr>
          <p:cNvPr id="2" name="TextBox 1"/>
          <p:cNvSpPr txBox="1"/>
          <p:nvPr/>
        </p:nvSpPr>
        <p:spPr>
          <a:xfrm>
            <a:off x="152399" y="685800"/>
            <a:ext cx="8839200" cy="1815882"/>
          </a:xfrm>
          <a:prstGeom prst="rect">
            <a:avLst/>
          </a:prstGeom>
          <a:noFill/>
        </p:spPr>
        <p:txBody>
          <a:bodyPr wrap="square" rtlCol="0">
            <a:spAutoFit/>
          </a:bodyPr>
          <a:lstStyle/>
          <a:p>
            <a:pPr algn="just"/>
            <a:r>
              <a:rPr lang="en-US" sz="4000" dirty="0">
                <a:solidFill>
                  <a:schemeClr val="bg1"/>
                </a:solidFill>
                <a:latin typeface="+mn-lt"/>
              </a:rPr>
              <a:t>T</a:t>
            </a:r>
            <a:r>
              <a:rPr lang="en-US" dirty="0">
                <a:solidFill>
                  <a:schemeClr val="bg1"/>
                </a:solidFill>
                <a:latin typeface="+mn-lt"/>
              </a:rPr>
              <a:t>herefore, nine years had passed away, and </a:t>
            </a:r>
            <a:r>
              <a:rPr lang="en-US" dirty="0">
                <a:solidFill>
                  <a:schemeClr val="accent6"/>
                </a:solidFill>
                <a:latin typeface="+mn-lt"/>
              </a:rPr>
              <a:t>Nephi</a:t>
            </a:r>
            <a:r>
              <a:rPr lang="en-US" dirty="0">
                <a:solidFill>
                  <a:schemeClr val="bg1"/>
                </a:solidFill>
                <a:latin typeface="+mn-lt"/>
              </a:rPr>
              <a:t>, who was the father of Nephi, who had the charge of the records, did not return to the land of Zarahemla, and could nowhere be found in all the land. 						        </a:t>
            </a:r>
            <a:r>
              <a:rPr lang="en-US" sz="2000" dirty="0">
                <a:solidFill>
                  <a:schemeClr val="bg1"/>
                </a:solidFill>
                <a:latin typeface="+mn-lt"/>
              </a:rPr>
              <a:t>[3 Nephi 1:46] </a:t>
            </a:r>
            <a:endParaRPr lang="en-US" dirty="0">
              <a:solidFill>
                <a:schemeClr val="bg1"/>
              </a:solidFill>
              <a:latin typeface="+mn-lt"/>
            </a:endParaRPr>
          </a:p>
        </p:txBody>
      </p:sp>
    </p:spTree>
    <p:extLst>
      <p:ext uri="{BB962C8B-B14F-4D97-AF65-F5344CB8AC3E}">
        <p14:creationId xmlns:p14="http://schemas.microsoft.com/office/powerpoint/2010/main" val="26263012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8" name="Text Box 4"/>
          <p:cNvSpPr txBox="1">
            <a:spLocks noChangeArrowheads="1"/>
          </p:cNvSpPr>
          <p:nvPr/>
        </p:nvSpPr>
        <p:spPr bwMode="auto">
          <a:xfrm>
            <a:off x="4649788" y="12700"/>
            <a:ext cx="4494212" cy="66167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400" i="1">
                <a:solidFill>
                  <a:srgbClr val="FFFF00"/>
                </a:solidFill>
                <a:latin typeface="Arial" charset="0"/>
              </a:rPr>
              <a:t>A</a:t>
            </a:r>
            <a:r>
              <a:rPr lang="en-US" altLang="en-US" sz="2400" i="1">
                <a:solidFill>
                  <a:srgbClr val="FFFF00"/>
                </a:solidFill>
                <a:latin typeface="Arial" charset="0"/>
              </a:rPr>
              <a:t>nd as they went forth to lay their hands on him </a:t>
            </a:r>
            <a:r>
              <a:rPr lang="en-US" altLang="en-US" sz="1800" i="1">
                <a:solidFill>
                  <a:srgbClr val="FFFF00"/>
                </a:solidFill>
                <a:latin typeface="Arial" charset="0"/>
              </a:rPr>
              <a:t>[Samuel, the Lamanite]</a:t>
            </a:r>
            <a:r>
              <a:rPr lang="en-US" altLang="en-US" sz="2400" i="1">
                <a:solidFill>
                  <a:srgbClr val="FFFF00"/>
                </a:solidFill>
                <a:latin typeface="Arial" charset="0"/>
              </a:rPr>
              <a:t>, behold, he did cast himself down from the wall, and did flee out of their lands, yea, even unto his own country, and began to preach and to prophesy among his own people.</a:t>
            </a:r>
          </a:p>
          <a:p>
            <a:pPr eaLnBrk="1" hangingPunct="1">
              <a:spcBef>
                <a:spcPct val="0"/>
              </a:spcBef>
              <a:buFontTx/>
              <a:buNone/>
            </a:pPr>
            <a:endParaRPr lang="en-US" altLang="en-US" sz="2400" i="1">
              <a:solidFill>
                <a:srgbClr val="FFFF00"/>
              </a:solidFill>
              <a:latin typeface="Arial" charset="0"/>
            </a:endParaRPr>
          </a:p>
          <a:p>
            <a:pPr eaLnBrk="1" hangingPunct="1">
              <a:spcBef>
                <a:spcPct val="0"/>
              </a:spcBef>
              <a:buFontTx/>
              <a:buNone/>
            </a:pPr>
            <a:r>
              <a:rPr lang="en-US" altLang="en-US" sz="4400" i="1">
                <a:solidFill>
                  <a:srgbClr val="FFFF00"/>
                </a:solidFill>
                <a:latin typeface="Arial" charset="0"/>
              </a:rPr>
              <a:t>A</a:t>
            </a:r>
            <a:r>
              <a:rPr lang="en-US" altLang="en-US" sz="2400" i="1">
                <a:solidFill>
                  <a:srgbClr val="FFFF00"/>
                </a:solidFill>
                <a:latin typeface="Arial" charset="0"/>
              </a:rPr>
              <a:t>nd behold, he was never heard of more among the Nephites; and thus were the affairs of the people.</a:t>
            </a:r>
            <a:r>
              <a:rPr lang="en-US" altLang="en-US" sz="2400">
                <a:solidFill>
                  <a:srgbClr val="FFFF00"/>
                </a:solidFill>
                <a:latin typeface="Arial" charset="0"/>
              </a:rPr>
              <a:t> </a:t>
            </a:r>
          </a:p>
          <a:p>
            <a:pPr eaLnBrk="1" hangingPunct="1">
              <a:spcBef>
                <a:spcPct val="0"/>
              </a:spcBef>
              <a:buFontTx/>
              <a:buNone/>
            </a:pPr>
            <a:endParaRPr lang="en-US" altLang="en-US" sz="2400">
              <a:solidFill>
                <a:srgbClr val="FFFF00"/>
              </a:solidFill>
              <a:latin typeface="Arial" charset="0"/>
            </a:endParaRPr>
          </a:p>
          <a:p>
            <a:pPr eaLnBrk="1" hangingPunct="1">
              <a:spcBef>
                <a:spcPct val="0"/>
              </a:spcBef>
              <a:buFontTx/>
              <a:buNone/>
            </a:pPr>
            <a:r>
              <a:rPr lang="en-US" altLang="en-US" sz="2400">
                <a:solidFill>
                  <a:srgbClr val="FFFF00"/>
                </a:solidFill>
                <a:latin typeface="Arial" charset="0"/>
              </a:rPr>
              <a:t>       [Helaman 5:119-120] </a:t>
            </a:r>
          </a:p>
        </p:txBody>
      </p:sp>
      <p:pic>
        <p:nvPicPr>
          <p:cNvPr id="82947" name="Picture 7" descr="ArtBook__081_081__SamuelTheLamaniteOnTheWall_Sm__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45735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4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6" descr="Sta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457200" y="228600"/>
            <a:ext cx="8534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pPr>
            <a:r>
              <a:rPr lang="en-US" altLang="en-US" sz="4400" i="1">
                <a:solidFill>
                  <a:srgbClr val="FFFF00"/>
                </a:solidFill>
                <a:latin typeface="Arial" charset="0"/>
              </a:rPr>
              <a:t>A</a:t>
            </a:r>
            <a:r>
              <a:rPr lang="en-US" altLang="en-US" sz="2400" i="1">
                <a:solidFill>
                  <a:srgbClr val="FFFF00"/>
                </a:solidFill>
                <a:latin typeface="Arial" charset="0"/>
              </a:rPr>
              <a:t>nd it came to pass that he [Nephi the son of Nephi] cried mightily unto the Lord, all that day; and behold, the voice of the Lord came unto him, saying, Lift up your head and be of good cheer, for behold, the time is at hand, and on this night shall the sign be given,</a:t>
            </a:r>
          </a:p>
          <a:p>
            <a:pPr eaLnBrk="1" hangingPunct="1">
              <a:spcBef>
                <a:spcPct val="0"/>
              </a:spcBef>
              <a:buFontTx/>
              <a:buNone/>
            </a:pPr>
            <a:endParaRPr lang="en-US" altLang="en-US" sz="2400" i="1">
              <a:solidFill>
                <a:srgbClr val="FFFF00"/>
              </a:solidFill>
              <a:latin typeface="Arial" charset="0"/>
            </a:endParaRPr>
          </a:p>
          <a:p>
            <a:pPr eaLnBrk="1" hangingPunct="1">
              <a:spcBef>
                <a:spcPct val="0"/>
              </a:spcBef>
              <a:buFontTx/>
              <a:buNone/>
            </a:pPr>
            <a:r>
              <a:rPr lang="en-US" altLang="en-US" sz="4400" i="1">
                <a:solidFill>
                  <a:srgbClr val="FFFF00"/>
                </a:solidFill>
                <a:latin typeface="Arial" charset="0"/>
              </a:rPr>
              <a:t>A</a:t>
            </a:r>
            <a:r>
              <a:rPr lang="en-US" altLang="en-US" sz="2400" i="1">
                <a:solidFill>
                  <a:srgbClr val="FFFF00"/>
                </a:solidFill>
                <a:latin typeface="Arial" charset="0"/>
              </a:rPr>
              <a:t>nd on the morrow come I into the world, to shew unto the world that I will fulfill all that which I have caused to be spoken by the mouth of my holy prophets.</a:t>
            </a:r>
            <a:r>
              <a:rPr lang="en-US" altLang="en-US" sz="2400">
                <a:solidFill>
                  <a:srgbClr val="FFFF00"/>
                </a:solidFill>
                <a:latin typeface="Arial" charset="0"/>
              </a:rPr>
              <a:t> </a:t>
            </a:r>
          </a:p>
          <a:p>
            <a:pPr eaLnBrk="1" hangingPunct="1">
              <a:spcBef>
                <a:spcPct val="0"/>
              </a:spcBef>
              <a:buFontTx/>
              <a:buNone/>
            </a:pPr>
            <a:r>
              <a:rPr lang="en-US" altLang="en-US" sz="2400">
                <a:solidFill>
                  <a:srgbClr val="FFFF00"/>
                </a:solidFill>
                <a:latin typeface="Arial" charset="0"/>
              </a:rPr>
              <a:t>				                      [3 Nephi 1:12-13]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ext Box 4"/>
          <p:cNvSpPr txBox="1">
            <a:spLocks noChangeArrowheads="1"/>
          </p:cNvSpPr>
          <p:nvPr/>
        </p:nvSpPr>
        <p:spPr bwMode="auto">
          <a:xfrm>
            <a:off x="5334000" y="304800"/>
            <a:ext cx="3581400" cy="57864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4800" i="1" dirty="0">
                <a:solidFill>
                  <a:srgbClr val="FFFF00"/>
                </a:solidFill>
                <a:latin typeface="+mn-lt"/>
              </a:rPr>
              <a:t>T</a:t>
            </a:r>
            <a:r>
              <a:rPr lang="en-US" altLang="en-US" sz="2800" i="1" dirty="0">
                <a:solidFill>
                  <a:srgbClr val="FFFF00"/>
                </a:solidFill>
                <a:latin typeface="+mn-lt"/>
              </a:rPr>
              <a:t>herefore, nine years had passed away, and Nephi, who was the father of Nephi, who had the charge of the records, did not return to the land of Zarahemla, and could nowhere be found in all the land.</a:t>
            </a:r>
            <a:r>
              <a:rPr lang="en-US" altLang="en-US" sz="2800" dirty="0">
                <a:solidFill>
                  <a:srgbClr val="FFFF00"/>
                </a:solidFill>
                <a:latin typeface="+mn-lt"/>
              </a:rPr>
              <a:t> </a:t>
            </a:r>
          </a:p>
          <a:p>
            <a:pPr eaLnBrk="1" hangingPunct="1">
              <a:spcBef>
                <a:spcPct val="50000"/>
              </a:spcBef>
              <a:buFontTx/>
              <a:buNone/>
              <a:defRPr/>
            </a:pPr>
            <a:r>
              <a:rPr lang="en-US" altLang="en-US" sz="2800" dirty="0">
                <a:solidFill>
                  <a:srgbClr val="FFFF00"/>
                </a:solidFill>
                <a:latin typeface="+mn-lt"/>
              </a:rPr>
              <a:t>	      </a:t>
            </a:r>
            <a:r>
              <a:rPr lang="en-US" altLang="en-US" sz="2400" dirty="0">
                <a:solidFill>
                  <a:srgbClr val="FFFF00"/>
                </a:solidFill>
                <a:latin typeface="+mn-lt"/>
              </a:rPr>
              <a:t>[3 Nephi 1:46] </a:t>
            </a:r>
          </a:p>
        </p:txBody>
      </p:sp>
      <p:pic>
        <p:nvPicPr>
          <p:cNvPr id="84995" name="Picture 7" descr="mormon_plat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4875213" cy="6324600"/>
          </a:xfrm>
          <a:prstGeom prst="rect">
            <a:avLst/>
          </a:prstGeom>
          <a:noFill/>
          <a:ln w="1905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Angel with 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572000" cy="6438900"/>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029200" y="838200"/>
            <a:ext cx="3962400" cy="4708525"/>
          </a:xfrm>
          <a:prstGeom prst="rect">
            <a:avLst/>
          </a:prstGeom>
          <a:ln w="28575">
            <a:solidFill>
              <a:srgbClr val="FFFF00"/>
            </a:solidFill>
          </a:ln>
        </p:spPr>
        <p:txBody>
          <a:bodyPr>
            <a:spAutoFit/>
          </a:bodyPr>
          <a:lstStyle/>
          <a:p>
            <a:pPr>
              <a:defRPr/>
            </a:pPr>
            <a:r>
              <a:rPr lang="en-US" sz="4800" i="1" dirty="0">
                <a:solidFill>
                  <a:srgbClr val="FFFF66"/>
                </a:solidFill>
                <a:effectLst>
                  <a:outerShdw blurRad="38100" dist="38100" dir="2700000" algn="tl">
                    <a:srgbClr val="000000">
                      <a:alpha val="43137"/>
                    </a:srgbClr>
                  </a:outerShdw>
                </a:effectLst>
                <a:latin typeface="+mn-lt"/>
              </a:rPr>
              <a:t>A</a:t>
            </a:r>
            <a:r>
              <a:rPr lang="en-US" sz="2800" i="1" dirty="0">
                <a:solidFill>
                  <a:srgbClr val="FFFF66"/>
                </a:solidFill>
                <a:effectLst>
                  <a:outerShdw blurRad="38100" dist="38100" dir="2700000" algn="tl">
                    <a:srgbClr val="000000">
                      <a:alpha val="43137"/>
                    </a:srgbClr>
                  </a:outerShdw>
                </a:effectLst>
                <a:latin typeface="+mn-lt"/>
              </a:rPr>
              <a:t>nd the angel came in unto her and said, Hail, thou virgin, who art highly favored of the Lord. The Lord is with thee, for thou art chosen and blessed among women.</a:t>
            </a:r>
            <a:r>
              <a:rPr lang="en-US" sz="2800" dirty="0">
                <a:solidFill>
                  <a:srgbClr val="FFFF66"/>
                </a:solidFill>
                <a:effectLst>
                  <a:outerShdw blurRad="38100" dist="38100" dir="2700000" algn="tl">
                    <a:srgbClr val="000000">
                      <a:alpha val="43137"/>
                    </a:srgbClr>
                  </a:outerShdw>
                </a:effectLst>
                <a:latin typeface="+mn-lt"/>
              </a:rPr>
              <a:t> 				      				</a:t>
            </a:r>
            <a:r>
              <a:rPr lang="en-US" sz="2000" dirty="0">
                <a:solidFill>
                  <a:srgbClr val="FFFF66"/>
                </a:solidFill>
                <a:effectLst>
                  <a:outerShdw blurRad="38100" dist="38100" dir="2700000" algn="tl">
                    <a:srgbClr val="000000">
                      <a:alpha val="43137"/>
                    </a:srgbClr>
                  </a:outerShdw>
                </a:effectLst>
                <a:latin typeface="+mn-lt"/>
              </a:rPr>
              <a:t>[Luke 1:26-28] </a:t>
            </a:r>
            <a:endParaRPr lang="en-US" sz="2800" dirty="0">
              <a:solidFill>
                <a:srgbClr val="FFFF66"/>
              </a:solidFill>
              <a:effectLst>
                <a:outerShdw blurRad="38100" dist="38100" dir="2700000" algn="tl">
                  <a:srgbClr val="000000">
                    <a:alpha val="43137"/>
                  </a:srgbClr>
                </a:outerShdw>
              </a:effectLst>
              <a:latin typeface="+mn-lt"/>
            </a:endParaRP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52400" y="1524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a:solidFill>
                  <a:srgbClr val="FFFF99"/>
                </a:solidFill>
                <a:latin typeface="Arial" charset="0"/>
              </a:rPr>
              <a:t>Where the “Wise Men” Magi or Astrologers?</a:t>
            </a:r>
          </a:p>
        </p:txBody>
      </p:sp>
      <p:sp>
        <p:nvSpPr>
          <p:cNvPr id="65541" name="Text Box 5"/>
          <p:cNvSpPr txBox="1">
            <a:spLocks noChangeArrowheads="1"/>
          </p:cNvSpPr>
          <p:nvPr/>
        </p:nvSpPr>
        <p:spPr bwMode="auto">
          <a:xfrm>
            <a:off x="152400" y="685800"/>
            <a:ext cx="8839200" cy="585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i="1">
                <a:solidFill>
                  <a:srgbClr val="FFFF00"/>
                </a:solidFill>
                <a:latin typeface="Arial" charset="0"/>
              </a:rPr>
              <a:t>A</a:t>
            </a:r>
            <a:r>
              <a:rPr lang="en-US" altLang="en-US" sz="1800" i="1">
                <a:solidFill>
                  <a:srgbClr val="FFFF00"/>
                </a:solidFill>
                <a:latin typeface="Arial" charset="0"/>
              </a:rPr>
              <a:t>nd lest thou lift up thine eyes unto heaven, and when thou seest the sun, and the moon, and the stars, even all the host of heaven, </a:t>
            </a:r>
            <a:r>
              <a:rPr lang="en-US" altLang="en-US" sz="1800" i="1">
                <a:solidFill>
                  <a:srgbClr val="FFC000"/>
                </a:solidFill>
                <a:latin typeface="Arial" charset="0"/>
              </a:rPr>
              <a:t>shouldest be driven to worship them</a:t>
            </a:r>
            <a:r>
              <a:rPr lang="en-US" altLang="en-US" sz="1800" i="1">
                <a:solidFill>
                  <a:srgbClr val="FFFF00"/>
                </a:solidFill>
                <a:latin typeface="Arial" charset="0"/>
              </a:rPr>
              <a:t>, and serve them, which the Lord thy God hath divided unto all nations under the whole heaven.</a:t>
            </a:r>
            <a:r>
              <a:rPr lang="en-US" altLang="en-US" sz="1800">
                <a:solidFill>
                  <a:srgbClr val="FFFF00"/>
                </a:solidFill>
                <a:latin typeface="Arial" charset="0"/>
              </a:rPr>
              <a:t> 			     		                  [Deuteronomy 4:19] </a:t>
            </a:r>
          </a:p>
          <a:p>
            <a:pPr eaLnBrk="1" hangingPunct="1">
              <a:spcBef>
                <a:spcPct val="50000"/>
              </a:spcBef>
              <a:buFontTx/>
              <a:buNone/>
            </a:pPr>
            <a:r>
              <a:rPr lang="en-US" altLang="en-US" sz="3600" i="1">
                <a:solidFill>
                  <a:srgbClr val="FFFF00"/>
                </a:solidFill>
                <a:latin typeface="Arial" charset="0"/>
              </a:rPr>
              <a:t>I</a:t>
            </a:r>
            <a:r>
              <a:rPr lang="en-US" altLang="en-US" sz="1800" i="1">
                <a:solidFill>
                  <a:srgbClr val="FFFF00"/>
                </a:solidFill>
                <a:latin typeface="Arial" charset="0"/>
              </a:rPr>
              <a:t>f there be found among you, within any of thy gates which the Lord thy God giveth thee, man or woman, that hath wrought wickedness in the sight of the Lord thy God, in transgressing his covenant, </a:t>
            </a:r>
            <a:r>
              <a:rPr lang="en-US" altLang="en-US" sz="1800" i="1">
                <a:solidFill>
                  <a:srgbClr val="FFC000"/>
                </a:solidFill>
                <a:latin typeface="Arial" charset="0"/>
              </a:rPr>
              <a:t>And hath gone and served other gods, and worshiped them, either the sun, or moon, or any of the host of heaven</a:t>
            </a:r>
            <a:r>
              <a:rPr lang="en-US" altLang="en-US" sz="1800" i="1">
                <a:solidFill>
                  <a:srgbClr val="FFFF00"/>
                </a:solidFill>
                <a:latin typeface="Arial" charset="0"/>
              </a:rPr>
              <a:t>, which I have not commanded;</a:t>
            </a:r>
          </a:p>
          <a:p>
            <a:pPr eaLnBrk="1" hangingPunct="1">
              <a:spcBef>
                <a:spcPct val="0"/>
              </a:spcBef>
              <a:buFontTx/>
              <a:buNone/>
            </a:pPr>
            <a:r>
              <a:rPr lang="en-US" altLang="en-US" sz="3600" i="1">
                <a:solidFill>
                  <a:srgbClr val="FFFF00"/>
                </a:solidFill>
                <a:latin typeface="Arial" charset="0"/>
              </a:rPr>
              <a:t>A</a:t>
            </a:r>
            <a:r>
              <a:rPr lang="en-US" altLang="en-US" sz="1800" i="1">
                <a:solidFill>
                  <a:srgbClr val="FFFF00"/>
                </a:solidFill>
                <a:latin typeface="Arial" charset="0"/>
              </a:rPr>
              <a:t>nd it be told thee, and thou hast heard of it, and inquired diligently, and, behold, it be true, and the thing certain, that such </a:t>
            </a:r>
            <a:r>
              <a:rPr lang="en-US" altLang="en-US" sz="1800" i="1">
                <a:solidFill>
                  <a:srgbClr val="FFC000"/>
                </a:solidFill>
                <a:latin typeface="Arial" charset="0"/>
              </a:rPr>
              <a:t>abomination is wrought in Israel</a:t>
            </a:r>
            <a:r>
              <a:rPr lang="en-US" altLang="en-US" sz="1800" i="1">
                <a:solidFill>
                  <a:srgbClr val="FFFF00"/>
                </a:solidFill>
                <a:latin typeface="Arial" charset="0"/>
              </a:rPr>
              <a:t>;</a:t>
            </a:r>
          </a:p>
          <a:p>
            <a:pPr eaLnBrk="1" hangingPunct="1">
              <a:spcBef>
                <a:spcPct val="0"/>
              </a:spcBef>
              <a:buFontTx/>
              <a:buNone/>
            </a:pPr>
            <a:endParaRPr lang="en-US" altLang="en-US" sz="1800" i="1">
              <a:solidFill>
                <a:srgbClr val="FFFF00"/>
              </a:solidFill>
              <a:latin typeface="Arial" charset="0"/>
            </a:endParaRPr>
          </a:p>
          <a:p>
            <a:pPr eaLnBrk="1" hangingPunct="1">
              <a:spcBef>
                <a:spcPct val="0"/>
              </a:spcBef>
              <a:buFontTx/>
              <a:buNone/>
            </a:pPr>
            <a:r>
              <a:rPr lang="en-US" altLang="en-US" sz="3600" i="1">
                <a:solidFill>
                  <a:srgbClr val="FFFF00"/>
                </a:solidFill>
                <a:latin typeface="Arial" charset="0"/>
              </a:rPr>
              <a:t>T</a:t>
            </a:r>
            <a:r>
              <a:rPr lang="en-US" altLang="en-US" sz="1800" i="1">
                <a:solidFill>
                  <a:srgbClr val="FFFF00"/>
                </a:solidFill>
                <a:latin typeface="Arial" charset="0"/>
              </a:rPr>
              <a:t>hen shalt thou bring forth that man or that woman, which have committed that wicked thing, unto thy gates, even that man or that woman, and shalt </a:t>
            </a:r>
            <a:r>
              <a:rPr lang="en-US" altLang="en-US" sz="1800" i="1">
                <a:solidFill>
                  <a:srgbClr val="FFC000"/>
                </a:solidFill>
                <a:latin typeface="Arial" charset="0"/>
              </a:rPr>
              <a:t>stone them with stones, till they die</a:t>
            </a:r>
            <a:r>
              <a:rPr lang="en-US" altLang="en-US" sz="1800" i="1">
                <a:solidFill>
                  <a:srgbClr val="FFFF00"/>
                </a:solidFill>
                <a:latin typeface="Arial" charset="0"/>
              </a:rPr>
              <a:t>,…	</a:t>
            </a:r>
            <a:r>
              <a:rPr lang="en-US" altLang="en-US" sz="1800">
                <a:solidFill>
                  <a:srgbClr val="FFFF00"/>
                </a:solidFill>
                <a:latin typeface="Arial" charset="0"/>
              </a:rPr>
              <a:t>			           								                             [Deuteronomy 17:2-5]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5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5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55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55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Picture 6" descr="flame-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7"/>
          <p:cNvSpPr txBox="1">
            <a:spLocks noChangeArrowheads="1"/>
          </p:cNvSpPr>
          <p:nvPr/>
        </p:nvSpPr>
        <p:spPr bwMode="auto">
          <a:xfrm>
            <a:off x="6629400" y="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endParaRPr lang="en-US" altLang="en-US" sz="2400">
              <a:latin typeface="Arial" charset="0"/>
            </a:endParaRPr>
          </a:p>
        </p:txBody>
      </p:sp>
      <p:sp>
        <p:nvSpPr>
          <p:cNvPr id="87044" name="Text Box 8"/>
          <p:cNvSpPr txBox="1">
            <a:spLocks noChangeArrowheads="1"/>
          </p:cNvSpPr>
          <p:nvPr/>
        </p:nvSpPr>
        <p:spPr bwMode="auto">
          <a:xfrm>
            <a:off x="6934200" y="0"/>
            <a:ext cx="2209800" cy="10144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endParaRPr lang="en-US" altLang="en-US" sz="2400">
              <a:latin typeface="Arial" charset="0"/>
            </a:endParaRPr>
          </a:p>
          <a:p>
            <a:pPr eaLnBrk="1" hangingPunct="1">
              <a:spcBef>
                <a:spcPct val="50000"/>
              </a:spcBef>
              <a:buFontTx/>
              <a:buNone/>
            </a:pPr>
            <a:endParaRPr lang="en-US" altLang="en-US" sz="2400">
              <a:latin typeface="Arial" charset="0"/>
            </a:endParaRPr>
          </a:p>
        </p:txBody>
      </p:sp>
      <p:sp>
        <p:nvSpPr>
          <p:cNvPr id="67588" name="Text Box 4"/>
          <p:cNvSpPr txBox="1">
            <a:spLocks noChangeArrowheads="1"/>
          </p:cNvSpPr>
          <p:nvPr/>
        </p:nvSpPr>
        <p:spPr bwMode="auto">
          <a:xfrm>
            <a:off x="238125" y="336550"/>
            <a:ext cx="8534400" cy="61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5400" i="1" dirty="0">
                <a:solidFill>
                  <a:srgbClr val="FFFF99"/>
                </a:solidFill>
                <a:effectLst>
                  <a:outerShdw blurRad="38100" dist="38100" dir="2700000" algn="tl">
                    <a:srgbClr val="000000">
                      <a:alpha val="43137"/>
                    </a:srgbClr>
                  </a:outerShdw>
                </a:effectLst>
                <a:latin typeface="+mn-lt"/>
              </a:rPr>
              <a:t>T</a:t>
            </a:r>
            <a:r>
              <a:rPr lang="en-US" altLang="en-US" i="1" dirty="0">
                <a:solidFill>
                  <a:srgbClr val="FFFF99"/>
                </a:solidFill>
                <a:effectLst>
                  <a:outerShdw blurRad="38100" dist="38100" dir="2700000" algn="tl">
                    <a:srgbClr val="000000">
                      <a:alpha val="43137"/>
                    </a:srgbClr>
                  </a:outerShdw>
                </a:effectLst>
                <a:latin typeface="+mn-lt"/>
              </a:rPr>
              <a:t>hou art wearied in the multitude of thy counsels. Let now the astrologers, the stargazers, the monthly prognosticators, stand up, and save thee from these things that shall come upon thee.</a:t>
            </a:r>
          </a:p>
          <a:p>
            <a:pPr eaLnBrk="1" hangingPunct="1">
              <a:spcBef>
                <a:spcPct val="0"/>
              </a:spcBef>
              <a:buFontTx/>
              <a:buNone/>
              <a:defRPr/>
            </a:pPr>
            <a:endParaRPr lang="en-US" altLang="en-US" i="1" dirty="0">
              <a:solidFill>
                <a:srgbClr val="FFFF99"/>
              </a:solidFill>
              <a:effectLst>
                <a:outerShdw blurRad="38100" dist="38100" dir="2700000" algn="tl">
                  <a:srgbClr val="000000">
                    <a:alpha val="43137"/>
                  </a:srgbClr>
                </a:outerShdw>
              </a:effectLst>
              <a:latin typeface="+mn-lt"/>
            </a:endParaRPr>
          </a:p>
          <a:p>
            <a:pPr eaLnBrk="1" hangingPunct="1">
              <a:spcBef>
                <a:spcPct val="0"/>
              </a:spcBef>
              <a:buFontTx/>
              <a:buNone/>
              <a:defRPr/>
            </a:pPr>
            <a:r>
              <a:rPr lang="en-US" altLang="en-US" sz="5400" i="1" dirty="0">
                <a:solidFill>
                  <a:srgbClr val="FFFF99"/>
                </a:solidFill>
                <a:effectLst>
                  <a:outerShdw blurRad="38100" dist="38100" dir="2700000" algn="tl">
                    <a:srgbClr val="000000">
                      <a:alpha val="43137"/>
                    </a:srgbClr>
                  </a:outerShdw>
                </a:effectLst>
                <a:latin typeface="+mn-lt"/>
              </a:rPr>
              <a:t>B</a:t>
            </a:r>
            <a:r>
              <a:rPr lang="en-US" altLang="en-US" i="1" dirty="0">
                <a:solidFill>
                  <a:srgbClr val="FFFF99"/>
                </a:solidFill>
                <a:effectLst>
                  <a:outerShdw blurRad="38100" dist="38100" dir="2700000" algn="tl">
                    <a:srgbClr val="000000">
                      <a:alpha val="43137"/>
                    </a:srgbClr>
                  </a:outerShdw>
                </a:effectLst>
                <a:latin typeface="+mn-lt"/>
              </a:rPr>
              <a:t>ehold, they shall be as stubble; the fire shall burn them; they shall not deliver themselves from the power of the flame;… </a:t>
            </a:r>
          </a:p>
          <a:p>
            <a:pPr eaLnBrk="1" hangingPunct="1">
              <a:spcBef>
                <a:spcPct val="0"/>
              </a:spcBef>
              <a:buFontTx/>
              <a:buNone/>
              <a:defRPr/>
            </a:pPr>
            <a:r>
              <a:rPr lang="en-US" altLang="en-US" i="1" dirty="0">
                <a:solidFill>
                  <a:srgbClr val="FFFF99"/>
                </a:solidFill>
                <a:effectLst>
                  <a:outerShdw blurRad="38100" dist="38100" dir="2700000" algn="tl">
                    <a:srgbClr val="000000">
                      <a:alpha val="43137"/>
                    </a:srgbClr>
                  </a:outerShdw>
                </a:effectLst>
                <a:latin typeface="+mn-lt"/>
              </a:rPr>
              <a:t>	</a:t>
            </a:r>
            <a:r>
              <a:rPr lang="en-US" altLang="en-US" dirty="0">
                <a:solidFill>
                  <a:srgbClr val="FFFF99"/>
                </a:solidFill>
                <a:effectLst>
                  <a:outerShdw blurRad="38100" dist="38100" dir="2700000" algn="tl">
                    <a:srgbClr val="000000">
                      <a:alpha val="43137"/>
                    </a:srgbClr>
                  </a:outerShdw>
                </a:effectLst>
                <a:latin typeface="+mn-lt"/>
              </a:rPr>
              <a:t>			            </a:t>
            </a:r>
          </a:p>
          <a:p>
            <a:pPr eaLnBrk="1" hangingPunct="1">
              <a:spcBef>
                <a:spcPct val="0"/>
              </a:spcBef>
              <a:buFontTx/>
              <a:buNone/>
              <a:defRPr/>
            </a:pPr>
            <a:r>
              <a:rPr lang="en-US" altLang="en-US" dirty="0">
                <a:solidFill>
                  <a:srgbClr val="FFFF99"/>
                </a:solidFill>
                <a:effectLst>
                  <a:outerShdw blurRad="38100" dist="38100" dir="2700000" algn="tl">
                    <a:srgbClr val="000000">
                      <a:alpha val="43137"/>
                    </a:srgbClr>
                  </a:outerShdw>
                </a:effectLst>
                <a:latin typeface="+mn-lt"/>
              </a:rPr>
              <a:t>[Isaiah 47:1-14]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58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5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Text Box 4"/>
          <p:cNvSpPr txBox="1">
            <a:spLocks noChangeArrowheads="1"/>
          </p:cNvSpPr>
          <p:nvPr/>
        </p:nvSpPr>
        <p:spPr bwMode="auto">
          <a:xfrm>
            <a:off x="381000" y="304800"/>
            <a:ext cx="8382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4000">
                <a:solidFill>
                  <a:srgbClr val="FFFF00"/>
                </a:solidFill>
                <a:latin typeface="Arial" charset="0"/>
              </a:rPr>
              <a:t>T</a:t>
            </a:r>
            <a:r>
              <a:rPr lang="en-US" altLang="en-US" sz="2400">
                <a:solidFill>
                  <a:srgbClr val="FFFF00"/>
                </a:solidFill>
                <a:latin typeface="Arial" charset="0"/>
              </a:rPr>
              <a:t>he Greek word "Magoi" in Matthew 3:1-12 is transliterated into English as "Magi" or translated as "wise men".</a:t>
            </a:r>
            <a:r>
              <a:rPr lang="en-US" altLang="en-US" sz="1800">
                <a:solidFill>
                  <a:srgbClr val="FFFF00"/>
                </a:solidFill>
                <a:latin typeface="Arial" charset="0"/>
              </a:rPr>
              <a:t>                    														Strong’s number 3097</a:t>
            </a:r>
          </a:p>
        </p:txBody>
      </p:sp>
      <p:sp>
        <p:nvSpPr>
          <p:cNvPr id="79879" name="Text Box 7"/>
          <p:cNvSpPr txBox="1">
            <a:spLocks noChangeArrowheads="1"/>
          </p:cNvSpPr>
          <p:nvPr/>
        </p:nvSpPr>
        <p:spPr bwMode="auto">
          <a:xfrm>
            <a:off x="5562600" y="2057400"/>
            <a:ext cx="33528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4000" i="1">
                <a:solidFill>
                  <a:srgbClr val="FFFF00"/>
                </a:solidFill>
                <a:latin typeface="Arial" charset="0"/>
              </a:rPr>
              <a:t>T</a:t>
            </a:r>
            <a:r>
              <a:rPr lang="en-US" altLang="en-US" sz="2400" i="1">
                <a:solidFill>
                  <a:srgbClr val="FFFF00"/>
                </a:solidFill>
                <a:latin typeface="Arial" charset="0"/>
              </a:rPr>
              <a:t>hen the king made Daniel a great man, and he gave him many great gifts, and made him ruler over the whole province of Babylon, and chief of the governors over all the </a:t>
            </a:r>
            <a:r>
              <a:rPr lang="en-US" altLang="en-US" sz="2400" b="1" i="1" u="sng">
                <a:solidFill>
                  <a:srgbClr val="FFFF00"/>
                </a:solidFill>
                <a:latin typeface="Arial" charset="0"/>
              </a:rPr>
              <a:t>wise men</a:t>
            </a:r>
            <a:r>
              <a:rPr lang="en-US" altLang="en-US" sz="2400" i="1">
                <a:solidFill>
                  <a:srgbClr val="FFFF00"/>
                </a:solidFill>
                <a:latin typeface="Arial" charset="0"/>
              </a:rPr>
              <a:t> of Babylon. </a:t>
            </a:r>
            <a:r>
              <a:rPr lang="en-US" altLang="en-US" sz="2400">
                <a:solidFill>
                  <a:srgbClr val="FFFF00"/>
                </a:solidFill>
                <a:latin typeface="Arial" charset="0"/>
              </a:rPr>
              <a:t>		  		</a:t>
            </a:r>
            <a:r>
              <a:rPr lang="en-US" altLang="en-US" sz="1800">
                <a:solidFill>
                  <a:srgbClr val="FFFF00"/>
                </a:solidFill>
                <a:latin typeface="Arial" charset="0"/>
              </a:rPr>
              <a:t>[Daniel 2:48] </a:t>
            </a:r>
          </a:p>
        </p:txBody>
      </p:sp>
      <p:pic>
        <p:nvPicPr>
          <p:cNvPr id="88068" name="Picture 11" descr="belshazz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286000"/>
            <a:ext cx="5181600" cy="423227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Text Box 5"/>
          <p:cNvSpPr txBox="1">
            <a:spLocks noChangeArrowheads="1"/>
          </p:cNvSpPr>
          <p:nvPr/>
        </p:nvSpPr>
        <p:spPr bwMode="auto">
          <a:xfrm>
            <a:off x="76200" y="0"/>
            <a:ext cx="89916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4400" i="1" dirty="0">
                <a:solidFill>
                  <a:srgbClr val="FFFF00"/>
                </a:solidFill>
                <a:latin typeface="+mn-lt"/>
              </a:rPr>
              <a:t>O</a:t>
            </a:r>
            <a:r>
              <a:rPr lang="en-US" altLang="en-US" sz="2400" i="1" dirty="0">
                <a:solidFill>
                  <a:srgbClr val="FFFF00"/>
                </a:solidFill>
                <a:latin typeface="+mn-lt"/>
              </a:rPr>
              <a:t> </a:t>
            </a:r>
            <a:r>
              <a:rPr lang="en-US" altLang="en-US" sz="2400" i="1" dirty="0" err="1">
                <a:solidFill>
                  <a:srgbClr val="FFFF00"/>
                </a:solidFill>
                <a:latin typeface="+mn-lt"/>
              </a:rPr>
              <a:t>Belteshazzar</a:t>
            </a:r>
            <a:r>
              <a:rPr lang="en-US" altLang="en-US" sz="2400" i="1" dirty="0">
                <a:solidFill>
                  <a:srgbClr val="FFFF00"/>
                </a:solidFill>
                <a:latin typeface="+mn-lt"/>
              </a:rPr>
              <a:t>, master of the magicians, because I know that the spirit of the holy gods is in thee, and no secret troubleth thee, tell me the visions of my dream that I have seen, and the interpretation thereof.	</a:t>
            </a:r>
            <a:r>
              <a:rPr lang="en-US" altLang="en-US" sz="2400" dirty="0">
                <a:solidFill>
                  <a:srgbClr val="FFFF00"/>
                </a:solidFill>
                <a:latin typeface="+mn-lt"/>
              </a:rPr>
              <a:t>			          [Daniel 4:9]</a:t>
            </a:r>
          </a:p>
        </p:txBody>
      </p:sp>
      <p:sp>
        <p:nvSpPr>
          <p:cNvPr id="80902" name="Text Box 6"/>
          <p:cNvSpPr txBox="1">
            <a:spLocks noChangeArrowheads="1"/>
          </p:cNvSpPr>
          <p:nvPr/>
        </p:nvSpPr>
        <p:spPr bwMode="auto">
          <a:xfrm>
            <a:off x="152400" y="1885950"/>
            <a:ext cx="891540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0"/>
              </a:spcBef>
              <a:buFontTx/>
              <a:buNone/>
              <a:defRPr/>
            </a:pPr>
            <a:r>
              <a:rPr lang="en-US" altLang="en-US" sz="4400" i="1" dirty="0">
                <a:solidFill>
                  <a:srgbClr val="FFFF00"/>
                </a:solidFill>
                <a:latin typeface="+mn-lt"/>
              </a:rPr>
              <a:t>T</a:t>
            </a:r>
            <a:r>
              <a:rPr lang="en-US" altLang="en-US" sz="2400" i="1" dirty="0">
                <a:solidFill>
                  <a:srgbClr val="FFFF00"/>
                </a:solidFill>
                <a:latin typeface="+mn-lt"/>
              </a:rPr>
              <a:t>here is a man in thy kingdom, in whom is the spirit of the holy gods; and in the days of thy father light and understanding and wisdom, like the wisdom of the gods, was found in him; whom the king Nebuchadnezzar thy father, the king, I say, thy father, made master of the magicians, astrologers, Chaldeans, and soothsayers;</a:t>
            </a:r>
          </a:p>
          <a:p>
            <a:pPr eaLnBrk="1" hangingPunct="1">
              <a:spcBef>
                <a:spcPct val="0"/>
              </a:spcBef>
              <a:buFontTx/>
              <a:buNone/>
              <a:defRPr/>
            </a:pPr>
            <a:r>
              <a:rPr lang="en-US" altLang="en-US" sz="4400" i="1" dirty="0">
                <a:solidFill>
                  <a:srgbClr val="FFFF00"/>
                </a:solidFill>
                <a:latin typeface="+mn-lt"/>
              </a:rPr>
              <a:t>F</a:t>
            </a:r>
            <a:r>
              <a:rPr lang="en-US" altLang="en-US" sz="2400" i="1" dirty="0">
                <a:solidFill>
                  <a:srgbClr val="FFFF00"/>
                </a:solidFill>
                <a:latin typeface="+mn-lt"/>
              </a:rPr>
              <a:t>orasmuch as an excellent spirit, and knowledge, and understanding, interpreting of dreams, and showing of hard sentences, and dissolving of doubts, were found in the same Daniel, whom the king named </a:t>
            </a:r>
            <a:r>
              <a:rPr lang="en-US" altLang="en-US" sz="2400" i="1" dirty="0" err="1">
                <a:solidFill>
                  <a:srgbClr val="FFFF00"/>
                </a:solidFill>
                <a:latin typeface="+mn-lt"/>
              </a:rPr>
              <a:t>Belteshazzar</a:t>
            </a:r>
            <a:r>
              <a:rPr lang="en-US" altLang="en-US" sz="2400" i="1" dirty="0">
                <a:solidFill>
                  <a:srgbClr val="FFFF00"/>
                </a:solidFill>
                <a:latin typeface="+mn-lt"/>
              </a:rPr>
              <a:t>; now let Daniel be called, and he will show the interpretation.</a:t>
            </a:r>
            <a:r>
              <a:rPr lang="en-US" altLang="en-US" sz="2400" dirty="0">
                <a:solidFill>
                  <a:srgbClr val="FFFF00"/>
                </a:solidFill>
                <a:latin typeface="+mn-lt"/>
              </a:rPr>
              <a:t>          [Daniel 5:11-12] </a:t>
            </a:r>
          </a:p>
          <a:p>
            <a:pPr eaLnBrk="1" hangingPunct="1">
              <a:spcBef>
                <a:spcPct val="50000"/>
              </a:spcBef>
              <a:buFontTx/>
              <a:buNone/>
              <a:defRPr/>
            </a:pPr>
            <a:endParaRPr lang="en-US" altLang="en-US" sz="2400" dirty="0">
              <a:solidFill>
                <a:srgbClr val="FFFF00"/>
              </a:solidFill>
              <a:latin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9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4" name="Text Box 4"/>
          <p:cNvSpPr txBox="1">
            <a:spLocks noChangeArrowheads="1"/>
          </p:cNvSpPr>
          <p:nvPr/>
        </p:nvSpPr>
        <p:spPr bwMode="auto">
          <a:xfrm>
            <a:off x="4495800" y="173038"/>
            <a:ext cx="4419600" cy="64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3600">
                <a:solidFill>
                  <a:srgbClr val="FFFF66"/>
                </a:solidFill>
                <a:latin typeface="Arial" charset="0"/>
              </a:rPr>
              <a:t>M</a:t>
            </a:r>
            <a:r>
              <a:rPr lang="en-US" altLang="en-US" sz="1800">
                <a:solidFill>
                  <a:srgbClr val="FFFF66"/>
                </a:solidFill>
                <a:latin typeface="Arial" charset="0"/>
              </a:rPr>
              <a:t>agoi had the </a:t>
            </a:r>
            <a:r>
              <a:rPr lang="en-US" altLang="en-US" sz="1800" b="1" i="1">
                <a:solidFill>
                  <a:srgbClr val="FFFF66"/>
                </a:solidFill>
                <a:latin typeface="Arial" charset="0"/>
              </a:rPr>
              <a:t>authority to choose someone as king</a:t>
            </a:r>
            <a:r>
              <a:rPr lang="en-US" altLang="en-US" sz="1800">
                <a:solidFill>
                  <a:srgbClr val="FFFF66"/>
                </a:solidFill>
                <a:latin typeface="Arial" charset="0"/>
              </a:rPr>
              <a:t> over the Parthian empire, which was every bit an equal to the Roman empire. </a:t>
            </a:r>
          </a:p>
          <a:p>
            <a:pPr eaLnBrk="1" hangingPunct="1">
              <a:spcBef>
                <a:spcPct val="50000"/>
              </a:spcBef>
              <a:buFontTx/>
              <a:buNone/>
            </a:pPr>
            <a:r>
              <a:rPr lang="en-US" altLang="en-US" sz="3600">
                <a:solidFill>
                  <a:srgbClr val="FFFF66"/>
                </a:solidFill>
                <a:latin typeface="Arial" charset="0"/>
              </a:rPr>
              <a:t>I</a:t>
            </a:r>
            <a:r>
              <a:rPr lang="en-US" altLang="en-US" sz="1800">
                <a:solidFill>
                  <a:srgbClr val="FFFF66"/>
                </a:solidFill>
                <a:latin typeface="Arial" charset="0"/>
              </a:rPr>
              <a:t>t's little wonder that when the Magoi showed up asking about a king… "When King Herod heard this he was disturbed, and all Jerusalem with him." </a:t>
            </a:r>
          </a:p>
          <a:p>
            <a:pPr eaLnBrk="1" hangingPunct="1">
              <a:spcBef>
                <a:spcPct val="50000"/>
              </a:spcBef>
              <a:buFontTx/>
              <a:buNone/>
            </a:pPr>
            <a:r>
              <a:rPr lang="en-US" altLang="en-US" sz="3600">
                <a:solidFill>
                  <a:srgbClr val="FFFF66"/>
                </a:solidFill>
                <a:latin typeface="Arial" charset="0"/>
              </a:rPr>
              <a:t>T</a:t>
            </a:r>
            <a:r>
              <a:rPr lang="en-US" altLang="en-US" sz="1800">
                <a:solidFill>
                  <a:srgbClr val="FFFF66"/>
                </a:solidFill>
                <a:latin typeface="Arial" charset="0"/>
              </a:rPr>
              <a:t>hree ordinary astrologists strolling into Jerusalem on camels would not even disturb King Herod's lowest bodyguard, much less the whole city of Jerusalem. </a:t>
            </a:r>
          </a:p>
          <a:p>
            <a:pPr eaLnBrk="1" hangingPunct="1">
              <a:spcBef>
                <a:spcPct val="50000"/>
              </a:spcBef>
              <a:buFontTx/>
              <a:buNone/>
            </a:pPr>
            <a:r>
              <a:rPr lang="en-US" altLang="en-US" sz="3600">
                <a:solidFill>
                  <a:srgbClr val="FFFF66"/>
                </a:solidFill>
                <a:latin typeface="Arial" charset="0"/>
              </a:rPr>
              <a:t>T</a:t>
            </a:r>
            <a:r>
              <a:rPr lang="en-US" altLang="en-US" sz="1800">
                <a:solidFill>
                  <a:srgbClr val="FFFF66"/>
                </a:solidFill>
                <a:latin typeface="Arial" charset="0"/>
              </a:rPr>
              <a:t>he arrival of these “Wise Men” got Herod’s attention! </a:t>
            </a:r>
          </a:p>
          <a:p>
            <a:pPr eaLnBrk="1" hangingPunct="1">
              <a:spcBef>
                <a:spcPct val="50000"/>
              </a:spcBef>
              <a:buFontTx/>
              <a:buNone/>
            </a:pPr>
            <a:r>
              <a:rPr lang="en-US" altLang="en-US" sz="1400">
                <a:solidFill>
                  <a:srgbClr val="FFFF66"/>
                </a:solidFill>
                <a:latin typeface="Arial" charset="0"/>
              </a:rPr>
              <a:t>			Ref:  Parthia.com</a:t>
            </a:r>
            <a:r>
              <a:rPr lang="en-US" altLang="en-US" sz="1800">
                <a:solidFill>
                  <a:srgbClr val="FFFF66"/>
                </a:solidFill>
                <a:latin typeface="Arial" charset="0"/>
              </a:rPr>
              <a:t>	</a:t>
            </a:r>
          </a:p>
        </p:txBody>
      </p:sp>
      <p:pic>
        <p:nvPicPr>
          <p:cNvPr id="90115" name="Picture 7" descr="Parthian_Shot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374332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2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2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Parthi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5"/>
          <p:cNvSpPr txBox="1">
            <a:spLocks noChangeArrowheads="1"/>
          </p:cNvSpPr>
          <p:nvPr/>
        </p:nvSpPr>
        <p:spPr bwMode="auto">
          <a:xfrm>
            <a:off x="7086600" y="228600"/>
            <a:ext cx="1905000" cy="385763"/>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1800">
                <a:solidFill>
                  <a:srgbClr val="FFFF00"/>
                </a:solidFill>
                <a:latin typeface="Arial" charset="0"/>
              </a:rPr>
              <a:t>Parthian Empire</a:t>
            </a:r>
          </a:p>
        </p:txBody>
      </p:sp>
      <p:sp>
        <p:nvSpPr>
          <p:cNvPr id="91140" name="Line 6"/>
          <p:cNvSpPr>
            <a:spLocks noChangeShapeType="1"/>
          </p:cNvSpPr>
          <p:nvPr/>
        </p:nvSpPr>
        <p:spPr bwMode="auto">
          <a:xfrm flipV="1">
            <a:off x="685800" y="762000"/>
            <a:ext cx="6477000" cy="2819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41" name="Text Box 7"/>
          <p:cNvSpPr txBox="1">
            <a:spLocks noChangeArrowheads="1"/>
          </p:cNvSpPr>
          <p:nvPr/>
        </p:nvSpPr>
        <p:spPr bwMode="auto">
          <a:xfrm>
            <a:off x="152400" y="3810000"/>
            <a:ext cx="1295400" cy="385763"/>
          </a:xfrm>
          <a:prstGeom prst="rect">
            <a:avLst/>
          </a:prstGeom>
          <a:solidFill>
            <a:srgbClr val="000099"/>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1800">
                <a:solidFill>
                  <a:srgbClr val="FFFF00"/>
                </a:solidFill>
                <a:latin typeface="Arial" charset="0"/>
              </a:rPr>
              <a:t>Jerusalem</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22225" y="0"/>
            <a:ext cx="9045575" cy="677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4400" dirty="0">
                <a:solidFill>
                  <a:srgbClr val="FFFF00"/>
                </a:solidFill>
                <a:latin typeface="+mn-lt"/>
              </a:rPr>
              <a:t>T</a:t>
            </a:r>
            <a:r>
              <a:rPr lang="en-US" altLang="en-US" sz="2400" dirty="0">
                <a:solidFill>
                  <a:srgbClr val="FFFF00"/>
                </a:solidFill>
                <a:latin typeface="+mn-lt"/>
              </a:rPr>
              <a:t>he Parthian Empire is a fascinating period of Persian history closely connected to Greece and Rome. </a:t>
            </a:r>
          </a:p>
          <a:p>
            <a:pPr eaLnBrk="1" hangingPunct="1">
              <a:spcBef>
                <a:spcPct val="50000"/>
              </a:spcBef>
              <a:buFontTx/>
              <a:buNone/>
              <a:defRPr/>
            </a:pPr>
            <a:r>
              <a:rPr lang="en-US" altLang="en-US" sz="4400" dirty="0">
                <a:solidFill>
                  <a:srgbClr val="FFFF00"/>
                </a:solidFill>
                <a:latin typeface="+mn-lt"/>
              </a:rPr>
              <a:t>R</a:t>
            </a:r>
            <a:r>
              <a:rPr lang="en-US" altLang="en-US" sz="2400" dirty="0">
                <a:solidFill>
                  <a:srgbClr val="FFFF00"/>
                </a:solidFill>
                <a:latin typeface="+mn-lt"/>
              </a:rPr>
              <a:t>uling from 247 B.C. to A.D. 228 in ancient Persia (Iran), the Parthians defeated Alexander the Great's successors, the Seleucids, conquered most of the Middle East and southwest Asia, controlled the Silk Road and built Parthia into an Eastern superpower. </a:t>
            </a:r>
          </a:p>
          <a:p>
            <a:pPr eaLnBrk="1" hangingPunct="1">
              <a:spcBef>
                <a:spcPct val="50000"/>
              </a:spcBef>
              <a:buFontTx/>
              <a:buNone/>
              <a:defRPr/>
            </a:pPr>
            <a:r>
              <a:rPr lang="en-US" altLang="en-US" sz="4400" dirty="0">
                <a:solidFill>
                  <a:srgbClr val="FFFF00"/>
                </a:solidFill>
                <a:latin typeface="+mn-lt"/>
              </a:rPr>
              <a:t>T</a:t>
            </a:r>
            <a:r>
              <a:rPr lang="en-US" altLang="en-US" sz="2400" dirty="0">
                <a:solidFill>
                  <a:srgbClr val="FFFF00"/>
                </a:solidFill>
                <a:latin typeface="+mn-lt"/>
              </a:rPr>
              <a:t>he Parthian empire revived the greatness of the </a:t>
            </a:r>
            <a:r>
              <a:rPr lang="en-US" altLang="en-US" sz="2400" dirty="0" err="1">
                <a:solidFill>
                  <a:srgbClr val="FFFF00"/>
                </a:solidFill>
                <a:latin typeface="+mn-lt"/>
              </a:rPr>
              <a:t>Achaemenid</a:t>
            </a:r>
            <a:r>
              <a:rPr lang="en-US" altLang="en-US" sz="2400" dirty="0">
                <a:solidFill>
                  <a:srgbClr val="FFFF00"/>
                </a:solidFill>
                <a:latin typeface="+mn-lt"/>
              </a:rPr>
              <a:t> empire and counterbalanced Rome's hegemony in the West. </a:t>
            </a:r>
          </a:p>
          <a:p>
            <a:pPr eaLnBrk="1" hangingPunct="1">
              <a:spcBef>
                <a:spcPct val="50000"/>
              </a:spcBef>
              <a:buFontTx/>
              <a:buNone/>
              <a:defRPr/>
            </a:pPr>
            <a:r>
              <a:rPr lang="en-US" altLang="en-US" sz="4400" dirty="0">
                <a:solidFill>
                  <a:srgbClr val="FFFF00"/>
                </a:solidFill>
                <a:latin typeface="+mn-lt"/>
              </a:rPr>
              <a:t>P</a:t>
            </a:r>
            <a:r>
              <a:rPr lang="en-US" altLang="en-US" sz="2400" dirty="0">
                <a:solidFill>
                  <a:srgbClr val="FFFF00"/>
                </a:solidFill>
                <a:latin typeface="+mn-lt"/>
              </a:rPr>
              <a:t>arthia at one time occupied areas now in Iran, Iraq, Turkey, Armenia, Georgia, </a:t>
            </a:r>
            <a:r>
              <a:rPr lang="en-US" altLang="en-US" sz="2400" dirty="0" err="1">
                <a:solidFill>
                  <a:srgbClr val="FFFF00"/>
                </a:solidFill>
                <a:latin typeface="+mn-lt"/>
              </a:rPr>
              <a:t>Azerbaidzhan</a:t>
            </a:r>
            <a:r>
              <a:rPr lang="en-US" altLang="en-US" sz="2400" dirty="0">
                <a:solidFill>
                  <a:srgbClr val="FFFF00"/>
                </a:solidFill>
                <a:latin typeface="+mn-lt"/>
              </a:rPr>
              <a:t>, Turkmenistan, Afghanistan, Tajikistan, Pakistan, Syria, Lebanon, Jordan, Palestine and Israel.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499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49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990600" y="381000"/>
            <a:ext cx="2438400" cy="485775"/>
          </a:xfrm>
          <a:prstGeom prst="rect">
            <a:avLst/>
          </a:prstGeom>
          <a:solidFill>
            <a:srgbClr val="000099"/>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400">
                <a:solidFill>
                  <a:srgbClr val="FFFF00"/>
                </a:solidFill>
                <a:latin typeface="Arial" charset="0"/>
              </a:rPr>
              <a:t>Parthian Empire</a:t>
            </a:r>
          </a:p>
        </p:txBody>
      </p:sp>
      <p:pic>
        <p:nvPicPr>
          <p:cNvPr id="931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219200"/>
            <a:ext cx="9120187" cy="563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1143000" y="685800"/>
            <a:ext cx="6858000" cy="3581400"/>
          </a:xfrm>
          <a:prstGeom prst="straightConnector1">
            <a:avLst/>
          </a:prstGeom>
          <a:ln w="76200">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76200" y="76200"/>
            <a:ext cx="8915400" cy="670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defRPr/>
            </a:pPr>
            <a:r>
              <a:rPr lang="en-US" altLang="en-US" sz="4000" dirty="0">
                <a:solidFill>
                  <a:srgbClr val="FFFF00"/>
                </a:solidFill>
                <a:latin typeface="+mn-lt"/>
              </a:rPr>
              <a:t>T</a:t>
            </a:r>
            <a:r>
              <a:rPr lang="en-US" altLang="en-US" sz="2000" dirty="0">
                <a:solidFill>
                  <a:srgbClr val="FFFF00"/>
                </a:solidFill>
                <a:latin typeface="+mn-lt"/>
              </a:rPr>
              <a:t>he </a:t>
            </a:r>
            <a:r>
              <a:rPr lang="en-US" altLang="en-US" sz="2000" dirty="0" err="1">
                <a:solidFill>
                  <a:srgbClr val="FFFF00"/>
                </a:solidFill>
                <a:latin typeface="+mn-lt"/>
              </a:rPr>
              <a:t>Magoi</a:t>
            </a:r>
            <a:r>
              <a:rPr lang="en-US" altLang="en-US" sz="2000" dirty="0">
                <a:solidFill>
                  <a:srgbClr val="FFFF00"/>
                </a:solidFill>
                <a:latin typeface="+mn-lt"/>
              </a:rPr>
              <a:t> were still influential in the Parthian empire at the birth of Christ. The Parthian empire was ruled by kings. </a:t>
            </a:r>
          </a:p>
          <a:p>
            <a:pPr eaLnBrk="1" hangingPunct="1">
              <a:spcBef>
                <a:spcPct val="50000"/>
              </a:spcBef>
              <a:buFontTx/>
              <a:buNone/>
              <a:defRPr/>
            </a:pPr>
            <a:r>
              <a:rPr lang="en-US" altLang="en-US" sz="4000" dirty="0">
                <a:solidFill>
                  <a:srgbClr val="FFFF00"/>
                </a:solidFill>
                <a:latin typeface="+mn-lt"/>
              </a:rPr>
              <a:t>B</a:t>
            </a:r>
            <a:r>
              <a:rPr lang="en-US" altLang="en-US" sz="2000" dirty="0">
                <a:solidFill>
                  <a:srgbClr val="FFFF00"/>
                </a:solidFill>
                <a:latin typeface="+mn-lt"/>
              </a:rPr>
              <a:t>ut there was also a governing body, the </a:t>
            </a:r>
            <a:r>
              <a:rPr lang="en-US" altLang="en-US" sz="2000" dirty="0" err="1">
                <a:solidFill>
                  <a:srgbClr val="FFFF00"/>
                </a:solidFill>
                <a:latin typeface="+mn-lt"/>
              </a:rPr>
              <a:t>Megistanes</a:t>
            </a:r>
            <a:r>
              <a:rPr lang="en-US" altLang="en-US" sz="2000" dirty="0">
                <a:solidFill>
                  <a:srgbClr val="FFFF00"/>
                </a:solidFill>
                <a:latin typeface="+mn-lt"/>
              </a:rPr>
              <a:t>, which means "the great ones" or "lords". The </a:t>
            </a:r>
            <a:r>
              <a:rPr lang="en-US" altLang="en-US" sz="2000" dirty="0" err="1">
                <a:solidFill>
                  <a:srgbClr val="FFFF00"/>
                </a:solidFill>
                <a:latin typeface="+mn-lt"/>
              </a:rPr>
              <a:t>Megistanes</a:t>
            </a:r>
            <a:r>
              <a:rPr lang="en-US" altLang="en-US" sz="2000" dirty="0">
                <a:solidFill>
                  <a:srgbClr val="FFFF00"/>
                </a:solidFill>
                <a:latin typeface="+mn-lt"/>
              </a:rPr>
              <a:t> consisted of the </a:t>
            </a:r>
            <a:r>
              <a:rPr lang="en-US" altLang="en-US" sz="2000" dirty="0" err="1">
                <a:solidFill>
                  <a:srgbClr val="FFFF00"/>
                </a:solidFill>
                <a:latin typeface="+mn-lt"/>
              </a:rPr>
              <a:t>Sophoi</a:t>
            </a:r>
            <a:r>
              <a:rPr lang="en-US" altLang="en-US" sz="2000" dirty="0">
                <a:solidFill>
                  <a:srgbClr val="FFFF00"/>
                </a:solidFill>
                <a:latin typeface="+mn-lt"/>
              </a:rPr>
              <a:t> and the </a:t>
            </a:r>
            <a:r>
              <a:rPr lang="en-US" altLang="en-US" sz="2000" dirty="0" err="1">
                <a:solidFill>
                  <a:srgbClr val="FFFF00"/>
                </a:solidFill>
                <a:latin typeface="+mn-lt"/>
              </a:rPr>
              <a:t>Magoi</a:t>
            </a:r>
            <a:r>
              <a:rPr lang="en-US" altLang="en-US" sz="2000" dirty="0">
                <a:solidFill>
                  <a:srgbClr val="FFFF00"/>
                </a:solidFill>
                <a:latin typeface="+mn-lt"/>
              </a:rPr>
              <a:t> (or </a:t>
            </a:r>
            <a:r>
              <a:rPr lang="en-US" altLang="en-US" sz="2000" dirty="0" err="1">
                <a:solidFill>
                  <a:srgbClr val="FFFF00"/>
                </a:solidFill>
                <a:latin typeface="+mn-lt"/>
              </a:rPr>
              <a:t>Sophi</a:t>
            </a:r>
            <a:r>
              <a:rPr lang="en-US" altLang="en-US" sz="2000" dirty="0">
                <a:solidFill>
                  <a:srgbClr val="FFFF00"/>
                </a:solidFill>
                <a:latin typeface="+mn-lt"/>
              </a:rPr>
              <a:t> and Magi).  They had great wealth and knowledge. </a:t>
            </a:r>
          </a:p>
          <a:p>
            <a:pPr eaLnBrk="1" hangingPunct="1">
              <a:spcBef>
                <a:spcPct val="50000"/>
              </a:spcBef>
              <a:buFontTx/>
              <a:buNone/>
              <a:defRPr/>
            </a:pPr>
            <a:r>
              <a:rPr lang="en-US" altLang="en-US" sz="4000" dirty="0">
                <a:solidFill>
                  <a:srgbClr val="FFFF00"/>
                </a:solidFill>
                <a:latin typeface="+mn-lt"/>
              </a:rPr>
              <a:t>I</a:t>
            </a:r>
            <a:r>
              <a:rPr lang="en-US" altLang="en-US" sz="2000" dirty="0">
                <a:solidFill>
                  <a:srgbClr val="FFFF00"/>
                </a:solidFill>
                <a:latin typeface="+mn-lt"/>
              </a:rPr>
              <a:t>t is very interesting to note that the </a:t>
            </a:r>
            <a:r>
              <a:rPr lang="en-US" altLang="en-US" sz="2000" dirty="0" err="1">
                <a:solidFill>
                  <a:schemeClr val="bg1"/>
                </a:solidFill>
                <a:latin typeface="+mn-lt"/>
              </a:rPr>
              <a:t>Magoi</a:t>
            </a:r>
            <a:r>
              <a:rPr lang="en-US" altLang="en-US" sz="2000" dirty="0">
                <a:solidFill>
                  <a:schemeClr val="bg1"/>
                </a:solidFill>
                <a:latin typeface="+mn-lt"/>
              </a:rPr>
              <a:t> were responsible for choosing the kings of the great Parthian empire</a:t>
            </a:r>
            <a:r>
              <a:rPr lang="en-US" altLang="en-US" sz="2000" dirty="0">
                <a:solidFill>
                  <a:srgbClr val="FFFF00"/>
                </a:solidFill>
                <a:latin typeface="+mn-lt"/>
              </a:rPr>
              <a:t>. They had an unusual amount of power and control for an eastern monarchy in which they were not the absolute kings. In fact, there is a sense they were like kings or lords in terms of power. </a:t>
            </a:r>
          </a:p>
          <a:p>
            <a:pPr eaLnBrk="1" hangingPunct="1">
              <a:spcBef>
                <a:spcPct val="50000"/>
              </a:spcBef>
              <a:buFontTx/>
              <a:buNone/>
              <a:defRPr/>
            </a:pPr>
            <a:r>
              <a:rPr lang="en-US" altLang="en-US" sz="4000" dirty="0">
                <a:solidFill>
                  <a:srgbClr val="FFFF00"/>
                </a:solidFill>
                <a:latin typeface="+mn-lt"/>
              </a:rPr>
              <a:t>L</a:t>
            </a:r>
            <a:r>
              <a:rPr lang="en-US" altLang="en-US" sz="2000" dirty="0">
                <a:solidFill>
                  <a:srgbClr val="FFFF00"/>
                </a:solidFill>
                <a:latin typeface="+mn-lt"/>
              </a:rPr>
              <a:t>ittle wonder that some of the words or songs written about them over the centuries has referred to them as "kings". Their power was in fact only exceeded by the absolute kings themselves.</a:t>
            </a:r>
            <a:br>
              <a:rPr lang="en-US" altLang="en-US" sz="2000" dirty="0">
                <a:solidFill>
                  <a:srgbClr val="FFFF00"/>
                </a:solidFill>
                <a:latin typeface="+mn-lt"/>
              </a:rPr>
            </a:br>
            <a:r>
              <a:rPr lang="en-US" altLang="en-US" sz="2000" dirty="0">
                <a:solidFill>
                  <a:srgbClr val="FFFF00"/>
                </a:solidFill>
                <a:latin typeface="+mn-lt"/>
              </a:rPr>
              <a:t>							Ref:  Parthia.com</a:t>
            </a:r>
          </a:p>
          <a:p>
            <a:pPr eaLnBrk="1" hangingPunct="1">
              <a:spcBef>
                <a:spcPct val="50000"/>
              </a:spcBef>
              <a:buFontTx/>
              <a:buNone/>
              <a:defRPr/>
            </a:pPr>
            <a:endParaRPr lang="en-US" altLang="en-US" sz="2000" dirty="0">
              <a:solidFill>
                <a:srgbClr val="FFFF00"/>
              </a:solidFill>
              <a:latin typeface="+mn-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94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94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9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228600" y="228600"/>
            <a:ext cx="8763000" cy="566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Georgia"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Georgia"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Georgia"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Georgia" pitchFamily="18" charset="0"/>
              </a:defRPr>
            </a:lvl9pPr>
          </a:lstStyle>
          <a:p>
            <a:pPr eaLnBrk="1" hangingPunct="1">
              <a:spcBef>
                <a:spcPct val="50000"/>
              </a:spcBef>
              <a:buFontTx/>
              <a:buNone/>
            </a:pPr>
            <a:r>
              <a:rPr lang="en-US" altLang="en-US" sz="2800">
                <a:solidFill>
                  <a:srgbClr val="FFFF00"/>
                </a:solidFill>
                <a:latin typeface="Arial" charset="0"/>
              </a:rPr>
              <a:t>F</a:t>
            </a:r>
            <a:r>
              <a:rPr lang="en-US" altLang="en-US" sz="1800">
                <a:solidFill>
                  <a:srgbClr val="FFFF00"/>
                </a:solidFill>
                <a:latin typeface="Arial" charset="0"/>
              </a:rPr>
              <a:t>rom the Jewish historian Josephus, the Greek historian Herodotus, and the writings of Strabo, a clearer picture of the people called the magi appears. </a:t>
            </a:r>
          </a:p>
          <a:p>
            <a:pPr eaLnBrk="1" hangingPunct="1">
              <a:spcBef>
                <a:spcPct val="50000"/>
              </a:spcBef>
              <a:buFontTx/>
              <a:buNone/>
            </a:pPr>
            <a:r>
              <a:rPr lang="en-US" altLang="en-US" sz="2800">
                <a:solidFill>
                  <a:srgbClr val="FFFF00"/>
                </a:solidFill>
                <a:latin typeface="Arial" charset="0"/>
              </a:rPr>
              <a:t>T</a:t>
            </a:r>
            <a:r>
              <a:rPr lang="en-US" altLang="en-US" sz="1800">
                <a:solidFill>
                  <a:srgbClr val="FFFF00"/>
                </a:solidFill>
                <a:latin typeface="Arial" charset="0"/>
              </a:rPr>
              <a:t>he magi first appear in history in about the 7th century B.C. in the Median empire (Herodotus I, ci). It is possible that we see examples of them in Daniel 2 and Jeremiah 39. </a:t>
            </a:r>
          </a:p>
          <a:p>
            <a:pPr eaLnBrk="1" hangingPunct="1">
              <a:spcBef>
                <a:spcPct val="50000"/>
              </a:spcBef>
              <a:buFontTx/>
              <a:buNone/>
            </a:pPr>
            <a:r>
              <a:rPr lang="en-US" altLang="en-US" sz="2800">
                <a:solidFill>
                  <a:srgbClr val="FFFF00"/>
                </a:solidFill>
                <a:latin typeface="Arial" charset="0"/>
              </a:rPr>
              <a:t>A</a:t>
            </a:r>
            <a:r>
              <a:rPr lang="en-US" altLang="en-US" sz="1800">
                <a:solidFill>
                  <a:srgbClr val="FFFF00"/>
                </a:solidFill>
                <a:latin typeface="Arial" charset="0"/>
              </a:rPr>
              <a:t>t the time of the birth of Jesus they were an ancient priestly caste dwelling within the Parthian empire that practiced astrology (note: at this time, "astrology" was a hybrid of astrology and what we now call astronomy). They were adept at interpreting dreams (which we possibly get a flavor of as early as Daniel 2). Also at the time just prior to the birth of our Lord, the magi formed the upper house of the council of the Megistanes, whose duties included the election of the king of the Parthian empire (Strabo, XI, ix, 3). Thus, the magi at this time were very possibly "king makers." </a:t>
            </a:r>
          </a:p>
          <a:p>
            <a:pPr eaLnBrk="1" hangingPunct="1">
              <a:spcBef>
                <a:spcPct val="50000"/>
              </a:spcBef>
              <a:buFontTx/>
              <a:buNone/>
            </a:pPr>
            <a:endParaRPr lang="en-US" altLang="en-US" sz="1400">
              <a:solidFill>
                <a:srgbClr val="FFFF00"/>
              </a:solidFill>
              <a:latin typeface="Arial" charset="0"/>
            </a:endParaRPr>
          </a:p>
          <a:p>
            <a:pPr eaLnBrk="1" hangingPunct="1">
              <a:spcBef>
                <a:spcPct val="50000"/>
              </a:spcBef>
              <a:buFontTx/>
              <a:buNone/>
            </a:pPr>
            <a:r>
              <a:rPr lang="en-US" altLang="en-US" sz="1400">
                <a:solidFill>
                  <a:srgbClr val="FFFF00"/>
                </a:solidFill>
                <a:latin typeface="Arial" charset="0"/>
              </a:rPr>
              <a:t>(Sources: D. W. Jayne, "Magi," The Zondervan Pictorial Encyclopedia of the Bible, vol. 4:31-34; Josephus, Antiquities of the Jews and The Jewish War; Herodotus, The History of Herodotus; A. Holmstead, History of the Persian Empire).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0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60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60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6724</TotalTime>
  <Words>9936</Words>
  <Application>Microsoft Office PowerPoint</Application>
  <PresentationFormat>On-screen Show (4:3)</PresentationFormat>
  <Paragraphs>630</Paragraphs>
  <Slides>144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144</vt:i4>
      </vt:variant>
      <vt:variant>
        <vt:lpstr>Custom Shows</vt:lpstr>
      </vt:variant>
      <vt:variant>
        <vt:i4>1</vt:i4>
      </vt:variant>
    </vt:vector>
  </HeadingPairs>
  <TitlesOfParts>
    <vt:vector size="151" baseType="lpstr">
      <vt:lpstr>Georgia</vt:lpstr>
      <vt:lpstr>ChopinScript</vt:lpstr>
      <vt:lpstr>Calibri</vt:lpstr>
      <vt:lpstr>Arial</vt:lpstr>
      <vt:lpstr>French Script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dc:creator>
  <cp:lastModifiedBy>James Noland</cp:lastModifiedBy>
  <cp:revision>581</cp:revision>
  <dcterms:created xsi:type="dcterms:W3CDTF">2009-12-02T15:19:59Z</dcterms:created>
  <dcterms:modified xsi:type="dcterms:W3CDTF">2020-12-22T18:22:50Z</dcterms:modified>
</cp:coreProperties>
</file>